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26"/>
  </p:notesMasterIdLst>
  <p:handoutMasterIdLst>
    <p:handoutMasterId r:id="rId27"/>
  </p:handoutMasterIdLst>
  <p:sldIdLst>
    <p:sldId id="256" r:id="rId2"/>
    <p:sldId id="339" r:id="rId3"/>
    <p:sldId id="340" r:id="rId4"/>
    <p:sldId id="316" r:id="rId5"/>
    <p:sldId id="317" r:id="rId6"/>
    <p:sldId id="341" r:id="rId7"/>
    <p:sldId id="342" r:id="rId8"/>
    <p:sldId id="272" r:id="rId9"/>
    <p:sldId id="273" r:id="rId10"/>
    <p:sldId id="325" r:id="rId11"/>
    <p:sldId id="332" r:id="rId12"/>
    <p:sldId id="333" r:id="rId13"/>
    <p:sldId id="330" r:id="rId14"/>
    <p:sldId id="275" r:id="rId15"/>
    <p:sldId id="331" r:id="rId16"/>
    <p:sldId id="334" r:id="rId17"/>
    <p:sldId id="329" r:id="rId18"/>
    <p:sldId id="318" r:id="rId19"/>
    <p:sldId id="319" r:id="rId20"/>
    <p:sldId id="320" r:id="rId21"/>
    <p:sldId id="321" r:id="rId22"/>
    <p:sldId id="322" r:id="rId23"/>
    <p:sldId id="323" r:id="rId24"/>
    <p:sldId id="335" r:id="rId25"/>
  </p:sldIdLst>
  <p:sldSz cx="9144000" cy="6858000" type="screen4x3"/>
  <p:notesSz cx="7102475" cy="9388475"/>
  <p:defaultTextStyle>
    <a:defPPr>
      <a:defRPr lang="es-MX"/>
    </a:defPPr>
    <a:lvl1pPr algn="l" rtl="0" fontAlgn="base">
      <a:spcBef>
        <a:spcPct val="0"/>
      </a:spcBef>
      <a:spcAft>
        <a:spcPct val="0"/>
      </a:spcAft>
      <a:defRPr kern="1200">
        <a:solidFill>
          <a:schemeClr val="tx1"/>
        </a:solidFill>
        <a:latin typeface="Garamond" pitchFamily="18" charset="0"/>
        <a:ea typeface="+mn-ea"/>
        <a:cs typeface="Arial" charset="0"/>
      </a:defRPr>
    </a:lvl1pPr>
    <a:lvl2pPr marL="457200" algn="l" rtl="0" fontAlgn="base">
      <a:spcBef>
        <a:spcPct val="0"/>
      </a:spcBef>
      <a:spcAft>
        <a:spcPct val="0"/>
      </a:spcAft>
      <a:defRPr kern="1200">
        <a:solidFill>
          <a:schemeClr val="tx1"/>
        </a:solidFill>
        <a:latin typeface="Garamond" pitchFamily="18" charset="0"/>
        <a:ea typeface="+mn-ea"/>
        <a:cs typeface="Arial" charset="0"/>
      </a:defRPr>
    </a:lvl2pPr>
    <a:lvl3pPr marL="914400" algn="l" rtl="0" fontAlgn="base">
      <a:spcBef>
        <a:spcPct val="0"/>
      </a:spcBef>
      <a:spcAft>
        <a:spcPct val="0"/>
      </a:spcAft>
      <a:defRPr kern="1200">
        <a:solidFill>
          <a:schemeClr val="tx1"/>
        </a:solidFill>
        <a:latin typeface="Garamond" pitchFamily="18" charset="0"/>
        <a:ea typeface="+mn-ea"/>
        <a:cs typeface="Arial" charset="0"/>
      </a:defRPr>
    </a:lvl3pPr>
    <a:lvl4pPr marL="1371600" algn="l" rtl="0" fontAlgn="base">
      <a:spcBef>
        <a:spcPct val="0"/>
      </a:spcBef>
      <a:spcAft>
        <a:spcPct val="0"/>
      </a:spcAft>
      <a:defRPr kern="1200">
        <a:solidFill>
          <a:schemeClr val="tx1"/>
        </a:solidFill>
        <a:latin typeface="Garamond" pitchFamily="18" charset="0"/>
        <a:ea typeface="+mn-ea"/>
        <a:cs typeface="Arial" charset="0"/>
      </a:defRPr>
    </a:lvl4pPr>
    <a:lvl5pPr marL="1828800" algn="l" rtl="0" fontAlgn="base">
      <a:spcBef>
        <a:spcPct val="0"/>
      </a:spcBef>
      <a:spcAft>
        <a:spcPct val="0"/>
      </a:spcAft>
      <a:defRPr kern="1200">
        <a:solidFill>
          <a:schemeClr val="tx1"/>
        </a:solidFill>
        <a:latin typeface="Garamond" pitchFamily="18" charset="0"/>
        <a:ea typeface="+mn-ea"/>
        <a:cs typeface="Arial" charset="0"/>
      </a:defRPr>
    </a:lvl5pPr>
    <a:lvl6pPr marL="2286000" algn="l" defTabSz="914400" rtl="0" eaLnBrk="1" latinLnBrk="0" hangingPunct="1">
      <a:defRPr kern="1200">
        <a:solidFill>
          <a:schemeClr val="tx1"/>
        </a:solidFill>
        <a:latin typeface="Garamond" pitchFamily="18" charset="0"/>
        <a:ea typeface="+mn-ea"/>
        <a:cs typeface="Arial" charset="0"/>
      </a:defRPr>
    </a:lvl6pPr>
    <a:lvl7pPr marL="2743200" algn="l" defTabSz="914400" rtl="0" eaLnBrk="1" latinLnBrk="0" hangingPunct="1">
      <a:defRPr kern="1200">
        <a:solidFill>
          <a:schemeClr val="tx1"/>
        </a:solidFill>
        <a:latin typeface="Garamond" pitchFamily="18" charset="0"/>
        <a:ea typeface="+mn-ea"/>
        <a:cs typeface="Arial" charset="0"/>
      </a:defRPr>
    </a:lvl7pPr>
    <a:lvl8pPr marL="3200400" algn="l" defTabSz="914400" rtl="0" eaLnBrk="1" latinLnBrk="0" hangingPunct="1">
      <a:defRPr kern="1200">
        <a:solidFill>
          <a:schemeClr val="tx1"/>
        </a:solidFill>
        <a:latin typeface="Garamond" pitchFamily="18" charset="0"/>
        <a:ea typeface="+mn-ea"/>
        <a:cs typeface="Arial" charset="0"/>
      </a:defRPr>
    </a:lvl8pPr>
    <a:lvl9pPr marL="3657600" algn="l" defTabSz="914400" rtl="0" eaLnBrk="1" latinLnBrk="0" hangingPunct="1">
      <a:defRPr kern="1200">
        <a:solidFill>
          <a:schemeClr val="tx1"/>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defTabSz="942975">
              <a:defRPr sz="1200">
                <a:latin typeface="Arial" charset="0"/>
                <a:cs typeface="+mn-cs"/>
              </a:defRPr>
            </a:lvl1pPr>
          </a:lstStyle>
          <a:p>
            <a:pPr>
              <a:defRPr/>
            </a:pPr>
            <a:r>
              <a:rPr lang="es-MX"/>
              <a:t>PI0163-16_01</a:t>
            </a:r>
          </a:p>
        </p:txBody>
      </p:sp>
      <p:sp>
        <p:nvSpPr>
          <p:cNvPr id="12291" name="Rectangle 3"/>
          <p:cNvSpPr>
            <a:spLocks noGrp="1" noChangeArrowheads="1"/>
          </p:cNvSpPr>
          <p:nvPr>
            <p:ph type="dt" sz="quarter" idx="1"/>
          </p:nvPr>
        </p:nvSpPr>
        <p:spPr bwMode="auto">
          <a:xfrm>
            <a:off x="4022725"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lgn="r" defTabSz="942975">
              <a:defRPr sz="1200">
                <a:latin typeface="Arial" charset="0"/>
                <a:cs typeface="+mn-cs"/>
              </a:defRPr>
            </a:lvl1pPr>
          </a:lstStyle>
          <a:p>
            <a:pPr>
              <a:defRPr/>
            </a:pPr>
            <a:r>
              <a:rPr lang="es-MX"/>
              <a:t>OTOÑO 2005</a:t>
            </a:r>
          </a:p>
        </p:txBody>
      </p:sp>
      <p:sp>
        <p:nvSpPr>
          <p:cNvPr id="12292" name="Rectangle 4"/>
          <p:cNvSpPr>
            <a:spLocks noGrp="1" noChangeArrowheads="1"/>
          </p:cNvSpPr>
          <p:nvPr>
            <p:ph type="ftr" sz="quarter" idx="2"/>
          </p:nvPr>
        </p:nvSpPr>
        <p:spPr bwMode="auto">
          <a:xfrm>
            <a:off x="0"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defTabSz="942975">
              <a:defRPr sz="1200">
                <a:latin typeface="Arial" charset="0"/>
                <a:cs typeface="+mn-cs"/>
              </a:defRPr>
            </a:lvl1pPr>
          </a:lstStyle>
          <a:p>
            <a:pPr>
              <a:defRPr/>
            </a:pPr>
            <a:r>
              <a:rPr lang="es-MX"/>
              <a:t>CLAUDIO ROMÁN</a:t>
            </a:r>
          </a:p>
        </p:txBody>
      </p:sp>
      <p:sp>
        <p:nvSpPr>
          <p:cNvPr id="12293" name="Rectangle 5"/>
          <p:cNvSpPr>
            <a:spLocks noGrp="1" noChangeArrowheads="1"/>
          </p:cNvSpPr>
          <p:nvPr>
            <p:ph type="sldNum" sz="quarter" idx="3"/>
          </p:nvPr>
        </p:nvSpPr>
        <p:spPr bwMode="auto">
          <a:xfrm>
            <a:off x="4022725"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lgn="r" defTabSz="942975">
              <a:defRPr sz="1200">
                <a:latin typeface="Arial" charset="0"/>
                <a:cs typeface="+mn-cs"/>
              </a:defRPr>
            </a:lvl1pPr>
          </a:lstStyle>
          <a:p>
            <a:pPr>
              <a:defRPr/>
            </a:pPr>
            <a:fld id="{D0C9C19C-271E-4489-8093-F8D7117FCB9C}" type="slidenum">
              <a:rPr lang="es-MX"/>
              <a:pPr>
                <a:defRPr/>
              </a:pPr>
              <a:t>‹Nº›</a:t>
            </a:fld>
            <a:endParaRPr lang="es-MX"/>
          </a:p>
        </p:txBody>
      </p:sp>
    </p:spTree>
    <p:extLst>
      <p:ext uri="{BB962C8B-B14F-4D97-AF65-F5344CB8AC3E}">
        <p14:creationId xmlns:p14="http://schemas.microsoft.com/office/powerpoint/2010/main" val="833474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defTabSz="942975">
              <a:defRPr sz="1200">
                <a:latin typeface="Arial" charset="0"/>
                <a:cs typeface="+mn-cs"/>
              </a:defRPr>
            </a:lvl1pPr>
          </a:lstStyle>
          <a:p>
            <a:pPr>
              <a:defRPr/>
            </a:pPr>
            <a:r>
              <a:rPr lang="es-MX"/>
              <a:t>PI0163-16_01</a:t>
            </a:r>
          </a:p>
        </p:txBody>
      </p:sp>
      <p:sp>
        <p:nvSpPr>
          <p:cNvPr id="10243" name="Rectangle 3"/>
          <p:cNvSpPr>
            <a:spLocks noGrp="1" noChangeArrowheads="1"/>
          </p:cNvSpPr>
          <p:nvPr>
            <p:ph type="dt" idx="1"/>
          </p:nvPr>
        </p:nvSpPr>
        <p:spPr bwMode="auto">
          <a:xfrm>
            <a:off x="4022725" y="0"/>
            <a:ext cx="3078163" cy="469900"/>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lgn="r" defTabSz="942975">
              <a:defRPr sz="1200">
                <a:latin typeface="Arial" charset="0"/>
                <a:cs typeface="+mn-cs"/>
              </a:defRPr>
            </a:lvl1pPr>
          </a:lstStyle>
          <a:p>
            <a:pPr>
              <a:defRPr/>
            </a:pPr>
            <a:r>
              <a:rPr lang="es-MX"/>
              <a:t>OTOÑO 2005</a:t>
            </a:r>
          </a:p>
        </p:txBody>
      </p:sp>
      <p:sp>
        <p:nvSpPr>
          <p:cNvPr id="9220"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709613" y="4459288"/>
            <a:ext cx="5683250" cy="4224337"/>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p>
            <a:pPr lvl="0"/>
            <a:r>
              <a:rPr lang="es-MX" noProof="0" smtClean="0"/>
              <a:t>Haga clic para modificar el estilo de texto del patrón</a:t>
            </a:r>
          </a:p>
          <a:p>
            <a:pPr lvl="1"/>
            <a:r>
              <a:rPr lang="es-MX" noProof="0" smtClean="0"/>
              <a:t>Segundo nivel</a:t>
            </a:r>
          </a:p>
          <a:p>
            <a:pPr lvl="2"/>
            <a:r>
              <a:rPr lang="es-MX" noProof="0" smtClean="0"/>
              <a:t>Tercer nivel</a:t>
            </a:r>
          </a:p>
          <a:p>
            <a:pPr lvl="3"/>
            <a:r>
              <a:rPr lang="es-MX" noProof="0" smtClean="0"/>
              <a:t>Cuarto nivel</a:t>
            </a:r>
          </a:p>
          <a:p>
            <a:pPr lvl="4"/>
            <a:r>
              <a:rPr lang="es-MX" noProof="0" smtClean="0"/>
              <a:t>Quinto nivel</a:t>
            </a:r>
          </a:p>
        </p:txBody>
      </p:sp>
      <p:sp>
        <p:nvSpPr>
          <p:cNvPr id="10246" name="Rectangle 6"/>
          <p:cNvSpPr>
            <a:spLocks noGrp="1" noChangeArrowheads="1"/>
          </p:cNvSpPr>
          <p:nvPr>
            <p:ph type="ftr" sz="quarter" idx="4"/>
          </p:nvPr>
        </p:nvSpPr>
        <p:spPr bwMode="auto">
          <a:xfrm>
            <a:off x="0"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defTabSz="942975">
              <a:defRPr sz="1200">
                <a:latin typeface="Arial" charset="0"/>
                <a:cs typeface="+mn-cs"/>
              </a:defRPr>
            </a:lvl1pPr>
          </a:lstStyle>
          <a:p>
            <a:pPr>
              <a:defRPr/>
            </a:pPr>
            <a:r>
              <a:rPr lang="es-MX"/>
              <a:t>CLAUDIO ROMÁN</a:t>
            </a:r>
          </a:p>
        </p:txBody>
      </p:sp>
      <p:sp>
        <p:nvSpPr>
          <p:cNvPr id="10247" name="Rectangle 7"/>
          <p:cNvSpPr>
            <a:spLocks noGrp="1" noChangeArrowheads="1"/>
          </p:cNvSpPr>
          <p:nvPr>
            <p:ph type="sldNum" sz="quarter" idx="5"/>
          </p:nvPr>
        </p:nvSpPr>
        <p:spPr bwMode="auto">
          <a:xfrm>
            <a:off x="4022725" y="8916988"/>
            <a:ext cx="3078163" cy="469900"/>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lgn="r" defTabSz="942975">
              <a:defRPr sz="1200">
                <a:latin typeface="Arial" charset="0"/>
                <a:cs typeface="+mn-cs"/>
              </a:defRPr>
            </a:lvl1pPr>
          </a:lstStyle>
          <a:p>
            <a:pPr>
              <a:defRPr/>
            </a:pPr>
            <a:fld id="{025309E9-CF95-4401-8EE5-DD6AD1E1D421}" type="slidenum">
              <a:rPr lang="es-MX"/>
              <a:pPr>
                <a:defRPr/>
              </a:pPr>
              <a:t>‹Nº›</a:t>
            </a:fld>
            <a:endParaRPr lang="es-MX"/>
          </a:p>
        </p:txBody>
      </p:sp>
    </p:spTree>
    <p:extLst>
      <p:ext uri="{BB962C8B-B14F-4D97-AF65-F5344CB8AC3E}">
        <p14:creationId xmlns:p14="http://schemas.microsoft.com/office/powerpoint/2010/main" val="4196023592"/>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a:noFill/>
        </p:spPr>
        <p:txBody>
          <a:bodyPr/>
          <a:lstStyle/>
          <a:p>
            <a:r>
              <a:rPr lang="es-MX" smtClean="0"/>
              <a:t>PI0163-16_01</a:t>
            </a:r>
          </a:p>
        </p:txBody>
      </p:sp>
      <p:sp>
        <p:nvSpPr>
          <p:cNvPr id="10243" name="Rectangle 3"/>
          <p:cNvSpPr>
            <a:spLocks noGrp="1" noChangeArrowheads="1"/>
          </p:cNvSpPr>
          <p:nvPr>
            <p:ph type="dt" sz="quarter" idx="1"/>
          </p:nvPr>
        </p:nvSpPr>
        <p:spPr>
          <a:noFill/>
        </p:spPr>
        <p:txBody>
          <a:bodyPr/>
          <a:lstStyle/>
          <a:p>
            <a:r>
              <a:rPr lang="es-MX" smtClean="0"/>
              <a:t>OTOÑO 2005</a:t>
            </a:r>
          </a:p>
        </p:txBody>
      </p:sp>
      <p:sp>
        <p:nvSpPr>
          <p:cNvPr id="10244" name="Rectangle 6"/>
          <p:cNvSpPr>
            <a:spLocks noGrp="1" noChangeArrowheads="1"/>
          </p:cNvSpPr>
          <p:nvPr>
            <p:ph type="ftr" sz="quarter" idx="4"/>
          </p:nvPr>
        </p:nvSpPr>
        <p:spPr>
          <a:noFill/>
        </p:spPr>
        <p:txBody>
          <a:bodyPr/>
          <a:lstStyle/>
          <a:p>
            <a:r>
              <a:rPr lang="es-MX" smtClean="0"/>
              <a:t>CLAUDIO ROMÁN</a:t>
            </a:r>
          </a:p>
        </p:txBody>
      </p:sp>
      <p:sp>
        <p:nvSpPr>
          <p:cNvPr id="10245" name="Rectangle 7"/>
          <p:cNvSpPr>
            <a:spLocks noGrp="1" noChangeArrowheads="1"/>
          </p:cNvSpPr>
          <p:nvPr>
            <p:ph type="sldNum" sz="quarter" idx="5"/>
          </p:nvPr>
        </p:nvSpPr>
        <p:spPr>
          <a:noFill/>
        </p:spPr>
        <p:txBody>
          <a:bodyPr/>
          <a:lstStyle/>
          <a:p>
            <a:fld id="{A5A0B73F-7F13-44D0-B692-DCE9C27D3681}" type="slidenum">
              <a:rPr lang="es-MX" smtClean="0"/>
              <a:pPr/>
              <a:t>1</a:t>
            </a:fld>
            <a:endParaRPr lang="es-MX" smtClean="0"/>
          </a:p>
        </p:txBody>
      </p:sp>
      <p:sp>
        <p:nvSpPr>
          <p:cNvPr id="10246" name="Rectangle 2"/>
          <p:cNvSpPr>
            <a:spLocks noGrp="1" noRot="1" noChangeAspect="1" noChangeArrowheads="1" noTextEdit="1"/>
          </p:cNvSpPr>
          <p:nvPr>
            <p:ph type="sldImg"/>
          </p:nvPr>
        </p:nvSpPr>
        <p:spPr>
          <a:ln/>
        </p:spPr>
      </p:sp>
      <p:sp>
        <p:nvSpPr>
          <p:cNvPr id="10247" name="Rectangle 3"/>
          <p:cNvSpPr>
            <a:spLocks noGrp="1" noChangeArrowheads="1"/>
          </p:cNvSpPr>
          <p:nvPr>
            <p:ph type="body" idx="1"/>
          </p:nvPr>
        </p:nvSpPr>
        <p:spPr>
          <a:noFill/>
          <a:ln/>
        </p:spPr>
        <p:txBody>
          <a:bodyPr/>
          <a:lstStyle/>
          <a:p>
            <a:pPr eaLnBrk="1" hangingPunct="1"/>
            <a:endParaRPr lang="es-ES" smtClean="0"/>
          </a:p>
        </p:txBody>
      </p:sp>
    </p:spTree>
    <p:extLst>
      <p:ext uri="{BB962C8B-B14F-4D97-AF65-F5344CB8AC3E}">
        <p14:creationId xmlns:p14="http://schemas.microsoft.com/office/powerpoint/2010/main" val="2471365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Date Placeholder 29"/>
          <p:cNvSpPr>
            <a:spLocks noGrp="1"/>
          </p:cNvSpPr>
          <p:nvPr>
            <p:ph type="dt" sz="half" idx="10"/>
          </p:nvPr>
        </p:nvSpPr>
        <p:spPr/>
        <p:txBody>
          <a:bodyPr/>
          <a:lstStyle/>
          <a:p>
            <a:pPr>
              <a:defRPr/>
            </a:pPr>
            <a:r>
              <a:rPr lang="es-MX" smtClean="0"/>
              <a:t>OTOÑO 2005</a:t>
            </a:r>
            <a:endParaRPr lang="es-MX"/>
          </a:p>
        </p:txBody>
      </p:sp>
      <p:sp>
        <p:nvSpPr>
          <p:cNvPr id="19" name="Footer Placeholder 18"/>
          <p:cNvSpPr>
            <a:spLocks noGrp="1"/>
          </p:cNvSpPr>
          <p:nvPr>
            <p:ph type="ftr" sz="quarter" idx="11"/>
          </p:nvPr>
        </p:nvSpPr>
        <p:spPr/>
        <p:txBody>
          <a:bodyPr/>
          <a:lstStyle/>
          <a:p>
            <a:pPr>
              <a:defRPr/>
            </a:pPr>
            <a:r>
              <a:rPr lang="es-MX" smtClean="0"/>
              <a:t>CLAUDIO ROMÁN</a:t>
            </a:r>
            <a:endParaRPr lang="es-MX"/>
          </a:p>
        </p:txBody>
      </p:sp>
      <p:sp>
        <p:nvSpPr>
          <p:cNvPr id="27" name="Slide Number Placeholder 26"/>
          <p:cNvSpPr>
            <a:spLocks noGrp="1"/>
          </p:cNvSpPr>
          <p:nvPr>
            <p:ph type="sldNum" sz="quarter" idx="12"/>
          </p:nvPr>
        </p:nvSpPr>
        <p:spPr/>
        <p:txBody>
          <a:bodyPr/>
          <a:lstStyle/>
          <a:p>
            <a:pPr>
              <a:defRPr/>
            </a:pPr>
            <a:fld id="{4B31C719-8BC3-40A6-ABAD-73A56937EB17}" type="slidenum">
              <a:rPr lang="es-MX" smtClean="0"/>
              <a:pPr>
                <a:defRPr/>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pPr>
              <a:defRPr/>
            </a:pPr>
            <a:r>
              <a:rPr lang="es-MX" smtClean="0"/>
              <a:t>OTOÑO 2005</a:t>
            </a:r>
            <a:endParaRPr lang="es-MX"/>
          </a:p>
        </p:txBody>
      </p:sp>
      <p:sp>
        <p:nvSpPr>
          <p:cNvPr id="5" name="Footer Placeholder 4"/>
          <p:cNvSpPr>
            <a:spLocks noGrp="1"/>
          </p:cNvSpPr>
          <p:nvPr>
            <p:ph type="ftr" sz="quarter" idx="11"/>
          </p:nvPr>
        </p:nvSpPr>
        <p:spPr/>
        <p:txBody>
          <a:bodyPr/>
          <a:lstStyle/>
          <a:p>
            <a:pPr>
              <a:defRPr/>
            </a:pPr>
            <a:r>
              <a:rPr lang="es-MX" smtClean="0"/>
              <a:t>CLAUDIO ROMÁN</a:t>
            </a:r>
            <a:endParaRPr lang="es-MX"/>
          </a:p>
        </p:txBody>
      </p:sp>
      <p:sp>
        <p:nvSpPr>
          <p:cNvPr id="6" name="Slide Number Placeholder 5"/>
          <p:cNvSpPr>
            <a:spLocks noGrp="1"/>
          </p:cNvSpPr>
          <p:nvPr>
            <p:ph type="sldNum" sz="quarter" idx="12"/>
          </p:nvPr>
        </p:nvSpPr>
        <p:spPr/>
        <p:txBody>
          <a:bodyPr/>
          <a:lstStyle/>
          <a:p>
            <a:pPr>
              <a:defRPr/>
            </a:pPr>
            <a:fld id="{F701C535-727D-430D-B7A3-BA72F60D13CB}" type="slidenum">
              <a:rPr lang="es-MX" smtClean="0"/>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Date Placeholder 3"/>
          <p:cNvSpPr>
            <a:spLocks noGrp="1"/>
          </p:cNvSpPr>
          <p:nvPr>
            <p:ph type="dt" sz="half" idx="10"/>
          </p:nvPr>
        </p:nvSpPr>
        <p:spPr/>
        <p:txBody>
          <a:bodyPr/>
          <a:lstStyle/>
          <a:p>
            <a:pPr>
              <a:defRPr/>
            </a:pPr>
            <a:r>
              <a:rPr lang="es-MX" smtClean="0"/>
              <a:t>OTOÑO 2005</a:t>
            </a:r>
            <a:endParaRPr lang="es-MX"/>
          </a:p>
        </p:txBody>
      </p:sp>
      <p:sp>
        <p:nvSpPr>
          <p:cNvPr id="5" name="Footer Placeholder 4"/>
          <p:cNvSpPr>
            <a:spLocks noGrp="1"/>
          </p:cNvSpPr>
          <p:nvPr>
            <p:ph type="ftr" sz="quarter" idx="11"/>
          </p:nvPr>
        </p:nvSpPr>
        <p:spPr/>
        <p:txBody>
          <a:bodyPr/>
          <a:lstStyle/>
          <a:p>
            <a:pPr>
              <a:defRPr/>
            </a:pPr>
            <a:r>
              <a:rPr lang="es-MX" smtClean="0"/>
              <a:t>CLAUDIO ROMÁN</a:t>
            </a:r>
            <a:endParaRPr lang="es-MX"/>
          </a:p>
        </p:txBody>
      </p:sp>
      <p:sp>
        <p:nvSpPr>
          <p:cNvPr id="6" name="Slide Number Placeholder 5"/>
          <p:cNvSpPr>
            <a:spLocks noGrp="1"/>
          </p:cNvSpPr>
          <p:nvPr>
            <p:ph type="sldNum" sz="quarter" idx="12"/>
          </p:nvPr>
        </p:nvSpPr>
        <p:spPr/>
        <p:txBody>
          <a:bodyPr/>
          <a:lstStyle/>
          <a:p>
            <a:pPr>
              <a:defRPr/>
            </a:pPr>
            <a:fld id="{2D07023E-1468-438B-8474-0F0B9933C7BC}" type="slidenum">
              <a:rPr lang="es-MX" smtClean="0"/>
              <a:pPr>
                <a:defRPr/>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pPr>
              <a:defRPr/>
            </a:pPr>
            <a:r>
              <a:rPr lang="es-MX" smtClean="0"/>
              <a:t>OTOÑO 2005</a:t>
            </a:r>
            <a:endParaRPr lang="es-MX"/>
          </a:p>
        </p:txBody>
      </p:sp>
      <p:sp>
        <p:nvSpPr>
          <p:cNvPr id="6" name="Footer Placeholder 5"/>
          <p:cNvSpPr>
            <a:spLocks noGrp="1"/>
          </p:cNvSpPr>
          <p:nvPr>
            <p:ph type="ftr" sz="quarter" idx="11"/>
          </p:nvPr>
        </p:nvSpPr>
        <p:spPr/>
        <p:txBody>
          <a:bodyPr/>
          <a:lstStyle/>
          <a:p>
            <a:pPr>
              <a:defRPr/>
            </a:pPr>
            <a:r>
              <a:rPr lang="es-MX" smtClean="0"/>
              <a:t>CLAUDIO ROMÁN</a:t>
            </a:r>
            <a:endParaRPr lang="es-MX"/>
          </a:p>
        </p:txBody>
      </p:sp>
      <p:sp>
        <p:nvSpPr>
          <p:cNvPr id="7" name="Slide Number Placeholder 6"/>
          <p:cNvSpPr>
            <a:spLocks noGrp="1"/>
          </p:cNvSpPr>
          <p:nvPr>
            <p:ph type="sldNum" sz="quarter" idx="12"/>
          </p:nvPr>
        </p:nvSpPr>
        <p:spPr/>
        <p:txBody>
          <a:bodyPr/>
          <a:lstStyle/>
          <a:p>
            <a:pPr>
              <a:defRPr/>
            </a:pPr>
            <a:fld id="{EDBDD76A-6BA5-41ED-A7DE-38DACC71DB01}" type="slidenum">
              <a:rPr lang="es-MX" smtClean="0"/>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Date Placeholder 6"/>
          <p:cNvSpPr>
            <a:spLocks noGrp="1"/>
          </p:cNvSpPr>
          <p:nvPr>
            <p:ph type="dt" sz="half" idx="10"/>
          </p:nvPr>
        </p:nvSpPr>
        <p:spPr/>
        <p:txBody>
          <a:bodyPr/>
          <a:lstStyle/>
          <a:p>
            <a:pPr>
              <a:defRPr/>
            </a:pPr>
            <a:r>
              <a:rPr lang="es-MX" smtClean="0"/>
              <a:t>OTOÑO 2005</a:t>
            </a:r>
            <a:endParaRPr lang="es-MX"/>
          </a:p>
        </p:txBody>
      </p:sp>
      <p:sp>
        <p:nvSpPr>
          <p:cNvPr id="8" name="Footer Placeholder 7"/>
          <p:cNvSpPr>
            <a:spLocks noGrp="1"/>
          </p:cNvSpPr>
          <p:nvPr>
            <p:ph type="ftr" sz="quarter" idx="11"/>
          </p:nvPr>
        </p:nvSpPr>
        <p:spPr/>
        <p:txBody>
          <a:bodyPr/>
          <a:lstStyle/>
          <a:p>
            <a:pPr>
              <a:defRPr/>
            </a:pPr>
            <a:r>
              <a:rPr lang="es-MX" smtClean="0"/>
              <a:t>CLAUDIO ROMÁN</a:t>
            </a:r>
            <a:endParaRPr lang="es-MX"/>
          </a:p>
        </p:txBody>
      </p:sp>
      <p:sp>
        <p:nvSpPr>
          <p:cNvPr id="9" name="Slide Number Placeholder 8"/>
          <p:cNvSpPr>
            <a:spLocks noGrp="1"/>
          </p:cNvSpPr>
          <p:nvPr>
            <p:ph type="sldNum" sz="quarter" idx="12"/>
          </p:nvPr>
        </p:nvSpPr>
        <p:spPr/>
        <p:txBody>
          <a:bodyPr/>
          <a:lstStyle/>
          <a:p>
            <a:pPr>
              <a:defRPr/>
            </a:pPr>
            <a:fld id="{6EA5A427-4556-44B5-BB2D-64827644A87D}" type="slidenum">
              <a:rPr lang="es-MX" smtClean="0"/>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Date Placeholder 2"/>
          <p:cNvSpPr>
            <a:spLocks noGrp="1"/>
          </p:cNvSpPr>
          <p:nvPr>
            <p:ph type="dt" sz="half" idx="10"/>
          </p:nvPr>
        </p:nvSpPr>
        <p:spPr/>
        <p:txBody>
          <a:bodyPr/>
          <a:lstStyle/>
          <a:p>
            <a:pPr>
              <a:defRPr/>
            </a:pPr>
            <a:r>
              <a:rPr lang="es-MX" smtClean="0"/>
              <a:t>OTOÑO 2005</a:t>
            </a:r>
            <a:endParaRPr lang="es-MX"/>
          </a:p>
        </p:txBody>
      </p:sp>
      <p:sp>
        <p:nvSpPr>
          <p:cNvPr id="4" name="Footer Placeholder 3"/>
          <p:cNvSpPr>
            <a:spLocks noGrp="1"/>
          </p:cNvSpPr>
          <p:nvPr>
            <p:ph type="ftr" sz="quarter" idx="11"/>
          </p:nvPr>
        </p:nvSpPr>
        <p:spPr/>
        <p:txBody>
          <a:bodyPr/>
          <a:lstStyle/>
          <a:p>
            <a:pPr>
              <a:defRPr/>
            </a:pPr>
            <a:r>
              <a:rPr lang="es-MX" smtClean="0"/>
              <a:t>CLAUDIO ROMÁN</a:t>
            </a:r>
            <a:endParaRPr lang="es-MX"/>
          </a:p>
        </p:txBody>
      </p:sp>
      <p:sp>
        <p:nvSpPr>
          <p:cNvPr id="5" name="Slide Number Placeholder 4"/>
          <p:cNvSpPr>
            <a:spLocks noGrp="1"/>
          </p:cNvSpPr>
          <p:nvPr>
            <p:ph type="sldNum" sz="quarter" idx="12"/>
          </p:nvPr>
        </p:nvSpPr>
        <p:spPr/>
        <p:txBody>
          <a:bodyPr/>
          <a:lstStyle/>
          <a:p>
            <a:pPr>
              <a:defRPr/>
            </a:pPr>
            <a:fld id="{5954156F-7F72-43D5-A465-EFA46DBD0ED7}" type="slidenum">
              <a:rPr lang="es-MX" smtClean="0"/>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s-MX" smtClean="0"/>
              <a:t>OTOÑO 2005</a:t>
            </a:r>
            <a:endParaRPr lang="es-MX"/>
          </a:p>
        </p:txBody>
      </p:sp>
      <p:sp>
        <p:nvSpPr>
          <p:cNvPr id="3" name="Footer Placeholder 2"/>
          <p:cNvSpPr>
            <a:spLocks noGrp="1"/>
          </p:cNvSpPr>
          <p:nvPr>
            <p:ph type="ftr" sz="quarter" idx="11"/>
          </p:nvPr>
        </p:nvSpPr>
        <p:spPr/>
        <p:txBody>
          <a:bodyPr/>
          <a:lstStyle/>
          <a:p>
            <a:pPr>
              <a:defRPr/>
            </a:pPr>
            <a:r>
              <a:rPr lang="es-MX" smtClean="0"/>
              <a:t>CLAUDIO ROMÁN</a:t>
            </a:r>
            <a:endParaRPr lang="es-MX"/>
          </a:p>
        </p:txBody>
      </p:sp>
      <p:sp>
        <p:nvSpPr>
          <p:cNvPr id="4" name="Slide Number Placeholder 3"/>
          <p:cNvSpPr>
            <a:spLocks noGrp="1"/>
          </p:cNvSpPr>
          <p:nvPr>
            <p:ph type="sldNum" sz="quarter" idx="12"/>
          </p:nvPr>
        </p:nvSpPr>
        <p:spPr/>
        <p:txBody>
          <a:bodyPr/>
          <a:lstStyle/>
          <a:p>
            <a:pPr>
              <a:defRPr/>
            </a:pPr>
            <a:fld id="{7250FCD4-147D-4EDD-A5B3-C09097D3CB4C}" type="slidenum">
              <a:rPr lang="es-MX" smtClean="0"/>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pPr>
              <a:defRPr/>
            </a:pPr>
            <a:r>
              <a:rPr lang="es-MX" smtClean="0"/>
              <a:t>OTOÑO 2005</a:t>
            </a:r>
            <a:endParaRPr lang="es-MX"/>
          </a:p>
        </p:txBody>
      </p:sp>
      <p:sp>
        <p:nvSpPr>
          <p:cNvPr id="6" name="Footer Placeholder 5"/>
          <p:cNvSpPr>
            <a:spLocks noGrp="1"/>
          </p:cNvSpPr>
          <p:nvPr>
            <p:ph type="ftr" sz="quarter" idx="11"/>
          </p:nvPr>
        </p:nvSpPr>
        <p:spPr/>
        <p:txBody>
          <a:bodyPr/>
          <a:lstStyle/>
          <a:p>
            <a:pPr>
              <a:defRPr/>
            </a:pPr>
            <a:r>
              <a:rPr lang="es-MX" smtClean="0"/>
              <a:t>CLAUDIO ROMÁN</a:t>
            </a:r>
            <a:endParaRPr lang="es-MX"/>
          </a:p>
        </p:txBody>
      </p:sp>
      <p:sp>
        <p:nvSpPr>
          <p:cNvPr id="7" name="Slide Number Placeholder 6"/>
          <p:cNvSpPr>
            <a:spLocks noGrp="1"/>
          </p:cNvSpPr>
          <p:nvPr>
            <p:ph type="sldNum" sz="quarter" idx="12"/>
          </p:nvPr>
        </p:nvSpPr>
        <p:spPr/>
        <p:txBody>
          <a:bodyPr/>
          <a:lstStyle/>
          <a:p>
            <a:pPr>
              <a:defRPr/>
            </a:pPr>
            <a:fld id="{826BBB8C-DAD3-4D6E-B774-C6AABD2F5F99}" type="slidenum">
              <a:rPr lang="es-MX" smtClean="0"/>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Date Placeholder 4"/>
          <p:cNvSpPr>
            <a:spLocks noGrp="1"/>
          </p:cNvSpPr>
          <p:nvPr>
            <p:ph type="dt" sz="half" idx="10"/>
          </p:nvPr>
        </p:nvSpPr>
        <p:spPr/>
        <p:txBody>
          <a:bodyPr/>
          <a:lstStyle/>
          <a:p>
            <a:pPr>
              <a:defRPr/>
            </a:pPr>
            <a:r>
              <a:rPr lang="es-MX" smtClean="0"/>
              <a:t>OTOÑO 2005</a:t>
            </a:r>
            <a:endParaRPr lang="es-MX"/>
          </a:p>
        </p:txBody>
      </p:sp>
      <p:sp>
        <p:nvSpPr>
          <p:cNvPr id="6" name="Footer Placeholder 5"/>
          <p:cNvSpPr>
            <a:spLocks noGrp="1"/>
          </p:cNvSpPr>
          <p:nvPr>
            <p:ph type="ftr" sz="quarter" idx="11"/>
          </p:nvPr>
        </p:nvSpPr>
        <p:spPr/>
        <p:txBody>
          <a:bodyPr/>
          <a:lstStyle/>
          <a:p>
            <a:pPr>
              <a:defRPr/>
            </a:pPr>
            <a:r>
              <a:rPr lang="es-MX" smtClean="0"/>
              <a:t>CLAUDIO ROMÁN</a:t>
            </a:r>
            <a:endParaRPr lang="es-MX"/>
          </a:p>
        </p:txBody>
      </p:sp>
      <p:sp>
        <p:nvSpPr>
          <p:cNvPr id="7" name="Slide Number Placeholder 6"/>
          <p:cNvSpPr>
            <a:spLocks noGrp="1"/>
          </p:cNvSpPr>
          <p:nvPr>
            <p:ph type="sldNum" sz="quarter" idx="12"/>
          </p:nvPr>
        </p:nvSpPr>
        <p:spPr>
          <a:xfrm>
            <a:off x="8077200" y="6356350"/>
            <a:ext cx="609600" cy="365125"/>
          </a:xfrm>
        </p:spPr>
        <p:txBody>
          <a:bodyPr/>
          <a:lstStyle/>
          <a:p>
            <a:pPr>
              <a:defRPr/>
            </a:pPr>
            <a:fld id="{832AC155-D9B8-4E4B-A4F3-591E5F764A88}" type="slidenum">
              <a:rPr lang="es-MX" smtClean="0"/>
              <a:pPr>
                <a:defRPr/>
              </a:pPr>
              <a:t>‹Nº›</a:t>
            </a:fld>
            <a:endParaRPr lang="es-MX"/>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pPr>
              <a:defRPr/>
            </a:pPr>
            <a:r>
              <a:rPr lang="es-MX" smtClean="0"/>
              <a:t>OTOÑO 2005</a:t>
            </a:r>
            <a:endParaRPr lang="es-MX"/>
          </a:p>
        </p:txBody>
      </p:sp>
      <p:sp>
        <p:nvSpPr>
          <p:cNvPr id="5" name="Footer Placeholder 4"/>
          <p:cNvSpPr>
            <a:spLocks noGrp="1"/>
          </p:cNvSpPr>
          <p:nvPr>
            <p:ph type="ftr" sz="quarter" idx="11"/>
          </p:nvPr>
        </p:nvSpPr>
        <p:spPr/>
        <p:txBody>
          <a:bodyPr/>
          <a:lstStyle/>
          <a:p>
            <a:pPr>
              <a:defRPr/>
            </a:pPr>
            <a:r>
              <a:rPr lang="es-MX" smtClean="0"/>
              <a:t>CLAUDIO ROMÁN</a:t>
            </a:r>
            <a:endParaRPr lang="es-MX"/>
          </a:p>
        </p:txBody>
      </p:sp>
      <p:sp>
        <p:nvSpPr>
          <p:cNvPr id="6" name="Slide Number Placeholder 5"/>
          <p:cNvSpPr>
            <a:spLocks noGrp="1"/>
          </p:cNvSpPr>
          <p:nvPr>
            <p:ph type="sldNum" sz="quarter" idx="12"/>
          </p:nvPr>
        </p:nvSpPr>
        <p:spPr/>
        <p:txBody>
          <a:bodyPr/>
          <a:lstStyle/>
          <a:p>
            <a:pPr>
              <a:defRPr/>
            </a:pPr>
            <a:fld id="{B13EA35B-A0BE-4571-8239-015403CA3157}" type="slidenum">
              <a:rPr lang="es-MX" smtClean="0"/>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pPr>
              <a:defRPr/>
            </a:pPr>
            <a:r>
              <a:rPr lang="es-MX" smtClean="0"/>
              <a:t>OTOÑO 2005</a:t>
            </a:r>
            <a:endParaRPr lang="es-MX"/>
          </a:p>
        </p:txBody>
      </p:sp>
      <p:sp>
        <p:nvSpPr>
          <p:cNvPr id="5" name="Footer Placeholder 4"/>
          <p:cNvSpPr>
            <a:spLocks noGrp="1"/>
          </p:cNvSpPr>
          <p:nvPr>
            <p:ph type="ftr" sz="quarter" idx="11"/>
          </p:nvPr>
        </p:nvSpPr>
        <p:spPr/>
        <p:txBody>
          <a:bodyPr/>
          <a:lstStyle/>
          <a:p>
            <a:pPr>
              <a:defRPr/>
            </a:pPr>
            <a:r>
              <a:rPr lang="es-MX" smtClean="0"/>
              <a:t>CLAUDIO ROMÁN</a:t>
            </a:r>
            <a:endParaRPr lang="es-MX"/>
          </a:p>
        </p:txBody>
      </p:sp>
      <p:sp>
        <p:nvSpPr>
          <p:cNvPr id="6" name="Slide Number Placeholder 5"/>
          <p:cNvSpPr>
            <a:spLocks noGrp="1"/>
          </p:cNvSpPr>
          <p:nvPr>
            <p:ph type="sldNum" sz="quarter" idx="12"/>
          </p:nvPr>
        </p:nvSpPr>
        <p:spPr/>
        <p:txBody>
          <a:bodyPr/>
          <a:lstStyle/>
          <a:p>
            <a:pPr>
              <a:defRPr/>
            </a:pPr>
            <a:fld id="{46BEC4D5-FB82-4A6C-BAD5-BE0A0B588BA7}" type="slidenum">
              <a:rPr lang="es-MX" smtClean="0"/>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es-MX" smtClean="0"/>
              <a:t>OTOÑO 2005</a:t>
            </a:r>
            <a:endParaRPr lang="es-MX"/>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es-MX" smtClean="0"/>
              <a:t>CLAUDIO ROMÁN</a:t>
            </a:r>
            <a:endParaRPr lang="es-MX"/>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E56A3A78-B366-4813-9816-83669CD1A1AD}" type="slidenum">
              <a:rPr lang="es-MX" smtClean="0"/>
              <a:pPr>
                <a:defRPr/>
              </a:pPr>
              <a:t>‹Nº›</a:t>
            </a:fld>
            <a:endParaRPr lang="es-MX"/>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52536" y="2948285"/>
            <a:ext cx="9505056" cy="1920875"/>
          </a:xfrm>
        </p:spPr>
        <p:txBody>
          <a:bodyPr>
            <a:noAutofit/>
          </a:bodyPr>
          <a:lstStyle/>
          <a:p>
            <a:pPr algn="ctr" eaLnBrk="1" hangingPunct="1">
              <a:defRPr/>
            </a:pPr>
            <a:r>
              <a:rPr lang="es-MX" sz="8000" dirty="0" smtClean="0">
                <a:solidFill>
                  <a:srgbClr val="FF0000"/>
                </a:solidFill>
                <a:effectLst/>
                <a:latin typeface="BankGothic Md BT" pitchFamily="34" charset="0"/>
              </a:rPr>
              <a:t>Sistema Eléctrico de Potencia en Chile</a:t>
            </a:r>
            <a:endParaRPr lang="es-MX" sz="8000" dirty="0">
              <a:solidFill>
                <a:srgbClr val="FF0000"/>
              </a:solidFill>
              <a:effectLst/>
              <a:latin typeface="BankGothic Md BT" pitchFamily="34" charset="0"/>
            </a:endParaRPr>
          </a:p>
        </p:txBody>
      </p:sp>
      <p:sp>
        <p:nvSpPr>
          <p:cNvPr id="3075" name="Rectangle 14"/>
          <p:cNvSpPr>
            <a:spLocks noGrp="1" noChangeArrowheads="1"/>
          </p:cNvSpPr>
          <p:nvPr>
            <p:ph type="ftr" sz="quarter" idx="11"/>
          </p:nvPr>
        </p:nvSpPr>
        <p:spPr>
          <a:xfrm>
            <a:off x="-756592" y="6381328"/>
            <a:ext cx="3352800" cy="365125"/>
          </a:xfrm>
          <a:noFill/>
        </p:spPr>
        <p:txBody>
          <a:bodyPr/>
          <a:lstStyle/>
          <a:p>
            <a:pPr algn="ctr"/>
            <a:r>
              <a:rPr lang="es-MX" dirty="0" smtClean="0">
                <a:solidFill>
                  <a:srgbClr val="FF0000"/>
                </a:solidFill>
              </a:rPr>
              <a:t>JOSE  LIZANA</a:t>
            </a:r>
          </a:p>
        </p:txBody>
      </p:sp>
      <p:sp>
        <p:nvSpPr>
          <p:cNvPr id="3076" name="Rectangle 15"/>
          <p:cNvSpPr>
            <a:spLocks noGrp="1" noChangeArrowheads="1"/>
          </p:cNvSpPr>
          <p:nvPr>
            <p:ph type="sldNum" sz="quarter" idx="12"/>
          </p:nvPr>
        </p:nvSpPr>
        <p:spPr>
          <a:noFill/>
        </p:spPr>
        <p:txBody>
          <a:bodyPr/>
          <a:lstStyle/>
          <a:p>
            <a:fld id="{EC62A773-E582-4D98-A577-CACCDB4934E8}" type="slidenum">
              <a:rPr lang="es-MX" smtClean="0">
                <a:solidFill>
                  <a:srgbClr val="FF0000"/>
                </a:solidFill>
              </a:rPr>
              <a:pPr/>
              <a:t>1</a:t>
            </a:fld>
            <a:endParaRPr lang="es-MX" smtClean="0">
              <a:solidFill>
                <a:srgbClr val="FF0000"/>
              </a:solidFill>
            </a:endParaRPr>
          </a:p>
        </p:txBody>
      </p:sp>
      <p:pic>
        <p:nvPicPr>
          <p:cNvPr id="2053" name="Picture 5"/>
          <p:cNvPicPr>
            <a:picLocks noChangeAspect="1" noChangeArrowheads="1"/>
          </p:cNvPicPr>
          <p:nvPr/>
        </p:nvPicPr>
        <p:blipFill>
          <a:blip r:embed="rId3" cstate="print"/>
          <a:srcRect/>
          <a:stretch>
            <a:fillRect/>
          </a:stretch>
        </p:blipFill>
        <p:spPr bwMode="auto">
          <a:xfrm>
            <a:off x="1571625" y="5095453"/>
            <a:ext cx="5943600" cy="1285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checkerboard(across)">
                                      <p:cBhvr>
                                        <p:cTn id="7" dur="500"/>
                                        <p:tgtEl>
                                          <p:spTgt spid="205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checkerboard(across)">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2</a:t>
            </a:fld>
            <a:endParaRPr lang="es-MX"/>
          </a:p>
        </p:txBody>
      </p:sp>
      <p:sp>
        <p:nvSpPr>
          <p:cNvPr id="2" name="1 CuadroTexto"/>
          <p:cNvSpPr txBox="1"/>
          <p:nvPr/>
        </p:nvSpPr>
        <p:spPr>
          <a:xfrm>
            <a:off x="179512" y="1412776"/>
            <a:ext cx="8856984" cy="5016758"/>
          </a:xfrm>
          <a:prstGeom prst="rect">
            <a:avLst/>
          </a:prstGeom>
          <a:noFill/>
        </p:spPr>
        <p:txBody>
          <a:bodyPr wrap="square" rtlCol="0">
            <a:spAutoFit/>
          </a:bodyPr>
          <a:lstStyle/>
          <a:p>
            <a:pPr algn="just"/>
            <a:r>
              <a:rPr lang="es-ES_tradnl" sz="3200" dirty="0" smtClean="0">
                <a:latin typeface="Arial" pitchFamily="34" charset="0"/>
                <a:cs typeface="Arial" pitchFamily="34" charset="0"/>
              </a:rPr>
              <a:t>A partir del descubrimiento de la energía eléctrica y su posible utilización comercial por parte del hombre, esta a jugado un papel importante en la humanidad.</a:t>
            </a:r>
          </a:p>
          <a:p>
            <a:pPr algn="just"/>
            <a:endParaRPr lang="es-ES_tradnl" sz="3200" dirty="0">
              <a:latin typeface="Arial" pitchFamily="34" charset="0"/>
              <a:cs typeface="Arial" pitchFamily="34" charset="0"/>
            </a:endParaRPr>
          </a:p>
          <a:p>
            <a:pPr algn="just"/>
            <a:r>
              <a:rPr lang="es-ES_tradnl" sz="3200" dirty="0" smtClean="0">
                <a:latin typeface="Arial" pitchFamily="34" charset="0"/>
                <a:cs typeface="Arial" pitchFamily="34" charset="0"/>
              </a:rPr>
              <a:t>El desarrollo de grandes fuentes de energía para ejecutar trabajos útiles a sido la clave del dilatado progreso industrial y parte primordial en la mejora calidad de vida del hombre, en la sociedad moderna.</a:t>
            </a:r>
            <a:endParaRPr lang="es-CO" sz="3200" dirty="0">
              <a:latin typeface="Arial" pitchFamily="34" charset="0"/>
              <a:cs typeface="Arial" pitchFamily="34" charset="0"/>
            </a:endParaRPr>
          </a:p>
        </p:txBody>
      </p:sp>
      <p:sp>
        <p:nvSpPr>
          <p:cNvPr id="3" name="1 Título"/>
          <p:cNvSpPr>
            <a:spLocks noGrp="1"/>
          </p:cNvSpPr>
          <p:nvPr>
            <p:ph type="title"/>
          </p:nvPr>
        </p:nvSpPr>
        <p:spPr>
          <a:xfrm>
            <a:off x="395536" y="116632"/>
            <a:ext cx="8229600" cy="1143000"/>
          </a:xfrm>
        </p:spPr>
        <p:txBody>
          <a:bodyPr/>
          <a:lstStyle/>
          <a:p>
            <a:pPr algn="ctr"/>
            <a:r>
              <a:rPr lang="es-ES_tradnl" b="1" i="1" dirty="0" smtClean="0">
                <a:solidFill>
                  <a:srgbClr val="FF0000"/>
                </a:solidFill>
                <a:latin typeface="Arial" pitchFamily="34" charset="0"/>
                <a:cs typeface="Arial" pitchFamily="34" charset="0"/>
              </a:rPr>
              <a:t>Introducción</a:t>
            </a:r>
            <a:endParaRPr lang="es-CO" b="1" i="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5345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3</a:t>
            </a:fld>
            <a:endParaRPr lang="es-MX"/>
          </a:p>
        </p:txBody>
      </p:sp>
      <p:sp>
        <p:nvSpPr>
          <p:cNvPr id="2" name="1 CuadroTexto"/>
          <p:cNvSpPr txBox="1"/>
          <p:nvPr/>
        </p:nvSpPr>
        <p:spPr>
          <a:xfrm>
            <a:off x="395536" y="548680"/>
            <a:ext cx="8352928" cy="646331"/>
          </a:xfrm>
          <a:prstGeom prst="rect">
            <a:avLst/>
          </a:prstGeom>
          <a:noFill/>
        </p:spPr>
        <p:txBody>
          <a:bodyPr wrap="square" rtlCol="0">
            <a:spAutoFit/>
          </a:bodyPr>
          <a:lstStyle/>
          <a:p>
            <a:pPr algn="ctr"/>
            <a:r>
              <a:rPr lang="es-ES_tradnl" sz="3600" b="1" dirty="0" smtClean="0">
                <a:solidFill>
                  <a:srgbClr val="FF0000"/>
                </a:solidFill>
                <a:latin typeface="Arial" pitchFamily="34" charset="0"/>
                <a:cs typeface="Arial" pitchFamily="34" charset="0"/>
              </a:rPr>
              <a:t>Definición de Sistema de Potencia</a:t>
            </a:r>
            <a:endParaRPr lang="es-CO" sz="3600" b="1" dirty="0">
              <a:solidFill>
                <a:srgbClr val="FF0000"/>
              </a:solidFill>
              <a:latin typeface="Arial" pitchFamily="34" charset="0"/>
              <a:cs typeface="Arial" pitchFamily="34" charset="0"/>
            </a:endParaRPr>
          </a:p>
        </p:txBody>
      </p:sp>
      <p:sp>
        <p:nvSpPr>
          <p:cNvPr id="3" name="2 CuadroTexto"/>
          <p:cNvSpPr txBox="1"/>
          <p:nvPr/>
        </p:nvSpPr>
        <p:spPr>
          <a:xfrm>
            <a:off x="251520" y="1052736"/>
            <a:ext cx="8496944" cy="5386090"/>
          </a:xfrm>
          <a:prstGeom prst="rect">
            <a:avLst/>
          </a:prstGeom>
          <a:noFill/>
        </p:spPr>
        <p:txBody>
          <a:bodyPr wrap="square" rtlCol="0">
            <a:spAutoFit/>
          </a:bodyPr>
          <a:lstStyle/>
          <a:p>
            <a:pPr algn="just"/>
            <a:r>
              <a:rPr lang="es-ES_tradnl" sz="2400" dirty="0" smtClean="0">
                <a:latin typeface="Arial" pitchFamily="34" charset="0"/>
                <a:cs typeface="Arial" pitchFamily="34" charset="0"/>
              </a:rPr>
              <a:t>Una de las definiciones mas aceptadas a escala mundial, es la establecida por el Institute of Electrical and Electronics Engineer (IEEE – Instituto de Ingenieros Electricos Y Electrónicos), Este defina.</a:t>
            </a:r>
          </a:p>
          <a:p>
            <a:pPr algn="just"/>
            <a:endParaRPr lang="es-ES_tradnl" sz="2400" dirty="0">
              <a:latin typeface="Arial" pitchFamily="34" charset="0"/>
              <a:cs typeface="Arial" pitchFamily="34" charset="0"/>
            </a:endParaRPr>
          </a:p>
          <a:p>
            <a:pPr algn="just"/>
            <a:r>
              <a:rPr lang="es-ES_tradnl" sz="3200" dirty="0" smtClean="0">
                <a:latin typeface="Arial" pitchFamily="34" charset="0"/>
                <a:cs typeface="Arial" pitchFamily="34" charset="0"/>
              </a:rPr>
              <a:t>Una red formada por unidades generadoras eléctricas, cargas y/o líneas de transmisión de potencia, incluyendo el equipo asociado, conectado eléctricamente o mecánicamente a la red. Red eléctrica de Potencia que se encarga de generar, transmitir y distribuir la energía eléctrica, hasta los consumidores</a:t>
            </a:r>
            <a:r>
              <a:rPr lang="es-ES_tradnl" sz="2400" dirty="0" smtClean="0">
                <a:latin typeface="Arial" pitchFamily="34" charset="0"/>
                <a:cs typeface="Arial" pitchFamily="34" charset="0"/>
              </a:rPr>
              <a:t>.</a:t>
            </a:r>
            <a:endParaRPr lang="es-CO" sz="2400" dirty="0">
              <a:latin typeface="Arial" pitchFamily="34" charset="0"/>
              <a:cs typeface="Arial" pitchFamily="34" charset="0"/>
            </a:endParaRPr>
          </a:p>
        </p:txBody>
      </p:sp>
    </p:spTree>
    <p:extLst>
      <p:ext uri="{BB962C8B-B14F-4D97-AF65-F5344CB8AC3E}">
        <p14:creationId xmlns:p14="http://schemas.microsoft.com/office/powerpoint/2010/main" val="2848050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16632"/>
            <a:ext cx="8229600" cy="1143000"/>
          </a:xfrm>
        </p:spPr>
        <p:txBody>
          <a:bodyPr/>
          <a:lstStyle/>
          <a:p>
            <a:pPr algn="ctr"/>
            <a:r>
              <a:rPr lang="es-ES_tradnl" b="1" dirty="0" smtClean="0">
                <a:solidFill>
                  <a:srgbClr val="FF0000"/>
                </a:solidFill>
                <a:latin typeface="Arial" pitchFamily="34" charset="0"/>
                <a:cs typeface="Arial" pitchFamily="34" charset="0"/>
              </a:rPr>
              <a:t>Mercado Eléctrico</a:t>
            </a:r>
            <a:endParaRPr lang="es-CO" b="1" dirty="0">
              <a:solidFill>
                <a:srgbClr val="FF0000"/>
              </a:solidFill>
              <a:latin typeface="Arial" pitchFamily="34" charset="0"/>
              <a:cs typeface="Arial" pitchFamily="34" charset="0"/>
            </a:endParaRPr>
          </a:p>
        </p:txBody>
      </p:sp>
      <p:sp>
        <p:nvSpPr>
          <p:cNvPr id="3" name="2 Marcador de contenido"/>
          <p:cNvSpPr>
            <a:spLocks noGrp="1"/>
          </p:cNvSpPr>
          <p:nvPr>
            <p:ph idx="1"/>
          </p:nvPr>
        </p:nvSpPr>
        <p:spPr>
          <a:xfrm>
            <a:off x="179512" y="1368152"/>
            <a:ext cx="8964488" cy="5661248"/>
          </a:xfrm>
        </p:spPr>
        <p:txBody>
          <a:bodyPr>
            <a:normAutofit fontScale="77500" lnSpcReduction="20000"/>
          </a:bodyPr>
          <a:lstStyle/>
          <a:p>
            <a:pPr marL="0" indent="0" algn="just">
              <a:buNone/>
            </a:pPr>
            <a:r>
              <a:rPr lang="es-CL" sz="3600" b="1" dirty="0">
                <a:solidFill>
                  <a:schemeClr val="tx1">
                    <a:lumMod val="95000"/>
                    <a:lumOff val="5000"/>
                  </a:schemeClr>
                </a:solidFill>
                <a:latin typeface="Arial" pitchFamily="34" charset="0"/>
                <a:cs typeface="Arial" pitchFamily="34" charset="0"/>
              </a:rPr>
              <a:t>La energía es el motor de la economía, esta se utiliza en todos los procesos productivos y sustenta nuestra forma de </a:t>
            </a:r>
            <a:r>
              <a:rPr lang="es-CL" sz="3600" b="1" dirty="0" smtClean="0">
                <a:solidFill>
                  <a:schemeClr val="tx1">
                    <a:lumMod val="95000"/>
                    <a:lumOff val="5000"/>
                  </a:schemeClr>
                </a:solidFill>
                <a:latin typeface="Arial" pitchFamily="34" charset="0"/>
                <a:cs typeface="Arial" pitchFamily="34" charset="0"/>
              </a:rPr>
              <a:t>vida.</a:t>
            </a:r>
          </a:p>
          <a:p>
            <a:pPr marL="0" indent="0" algn="just">
              <a:buNone/>
            </a:pPr>
            <a:endParaRPr lang="es-CL" sz="3600" b="1" dirty="0" smtClean="0">
              <a:solidFill>
                <a:schemeClr val="tx1">
                  <a:lumMod val="95000"/>
                  <a:lumOff val="5000"/>
                </a:schemeClr>
              </a:solidFill>
              <a:latin typeface="Arial" pitchFamily="34" charset="0"/>
              <a:cs typeface="Arial" pitchFamily="34" charset="0"/>
            </a:endParaRPr>
          </a:p>
          <a:p>
            <a:pPr marL="0" indent="0" algn="just">
              <a:lnSpc>
                <a:spcPct val="130000"/>
              </a:lnSpc>
              <a:buClr>
                <a:srgbClr val="FF0000"/>
              </a:buClr>
              <a:buNone/>
            </a:pPr>
            <a:r>
              <a:rPr lang="es-CL" sz="3600" b="1" dirty="0">
                <a:latin typeface="Arial" pitchFamily="34" charset="0"/>
                <a:cs typeface="Arial" pitchFamily="34" charset="0"/>
              </a:rPr>
              <a:t>El mercado eléctrico en Chile está compuesto por:</a:t>
            </a:r>
          </a:p>
          <a:p>
            <a:pPr lvl="1" algn="just">
              <a:lnSpc>
                <a:spcPct val="130000"/>
              </a:lnSpc>
              <a:buClr>
                <a:srgbClr val="FF0000"/>
              </a:buClr>
              <a:buFont typeface="Wingdings" pitchFamily="2" charset="2"/>
              <a:buChar char="Ø"/>
            </a:pPr>
            <a:r>
              <a:rPr lang="es-CL" sz="3600" b="1" dirty="0">
                <a:latin typeface="Arial" pitchFamily="34" charset="0"/>
                <a:cs typeface="Arial" pitchFamily="34" charset="0"/>
              </a:rPr>
              <a:t>  Generación</a:t>
            </a:r>
          </a:p>
          <a:p>
            <a:pPr lvl="1" algn="just">
              <a:lnSpc>
                <a:spcPct val="130000"/>
              </a:lnSpc>
              <a:buClr>
                <a:srgbClr val="FF0000"/>
              </a:buClr>
              <a:buFont typeface="Wingdings" pitchFamily="2" charset="2"/>
              <a:buChar char="Ø"/>
            </a:pPr>
            <a:r>
              <a:rPr lang="es-CL" sz="3600" b="1" dirty="0">
                <a:latin typeface="Arial" pitchFamily="34" charset="0"/>
                <a:cs typeface="Arial" pitchFamily="34" charset="0"/>
              </a:rPr>
              <a:t>  Transmisión</a:t>
            </a:r>
          </a:p>
          <a:p>
            <a:pPr lvl="1" algn="just">
              <a:lnSpc>
                <a:spcPct val="130000"/>
              </a:lnSpc>
              <a:buClr>
                <a:srgbClr val="FF0000"/>
              </a:buClr>
              <a:buFont typeface="Wingdings" pitchFamily="2" charset="2"/>
              <a:buChar char="Ø"/>
            </a:pPr>
            <a:r>
              <a:rPr lang="es-CL" sz="3600" b="1" dirty="0">
                <a:latin typeface="Arial" pitchFamily="34" charset="0"/>
                <a:cs typeface="Arial" pitchFamily="34" charset="0"/>
              </a:rPr>
              <a:t>  Distribución</a:t>
            </a:r>
          </a:p>
          <a:p>
            <a:pPr lvl="1" algn="just">
              <a:lnSpc>
                <a:spcPct val="130000"/>
              </a:lnSpc>
              <a:buClr>
                <a:srgbClr val="FF0000"/>
              </a:buClr>
              <a:buFont typeface="Wingdings" pitchFamily="2" charset="2"/>
              <a:buChar char="Ø"/>
            </a:pPr>
            <a:r>
              <a:rPr lang="es-CL" sz="3600" b="1" dirty="0">
                <a:latin typeface="Arial" pitchFamily="34" charset="0"/>
                <a:cs typeface="Arial" pitchFamily="34" charset="0"/>
              </a:rPr>
              <a:t>  Consumo</a:t>
            </a:r>
          </a:p>
          <a:p>
            <a:pPr marL="0" indent="0" algn="just">
              <a:buNone/>
            </a:pPr>
            <a:r>
              <a:rPr lang="es-CL" sz="3600" b="1" dirty="0" smtClean="0">
                <a:solidFill>
                  <a:schemeClr val="tx1">
                    <a:lumMod val="95000"/>
                    <a:lumOff val="5000"/>
                  </a:schemeClr>
                </a:solidFill>
                <a:latin typeface="Arial" pitchFamily="34" charset="0"/>
                <a:cs typeface="Arial" pitchFamily="34" charset="0"/>
              </a:rPr>
              <a:t> </a:t>
            </a:r>
            <a:endParaRPr lang="es-CO" sz="3600" dirty="0">
              <a:solidFill>
                <a:schemeClr val="tx1">
                  <a:lumMod val="95000"/>
                  <a:lumOff val="5000"/>
                </a:schemeClr>
              </a:solidFill>
              <a:latin typeface="Arial" pitchFamily="34" charset="0"/>
              <a:cs typeface="Arial" pitchFamily="34" charset="0"/>
            </a:endParaRPr>
          </a:p>
        </p:txBody>
      </p:sp>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4</a:t>
            </a:fld>
            <a:endParaRPr lang="es-MX"/>
          </a:p>
        </p:txBody>
      </p:sp>
      <p:pic>
        <p:nvPicPr>
          <p:cNvPr id="7" name="Picture 22"/>
          <p:cNvPicPr>
            <a:picLocks noChangeAspect="1" noChangeArrowheads="1"/>
          </p:cNvPicPr>
          <p:nvPr/>
        </p:nvPicPr>
        <p:blipFill>
          <a:blip r:embed="rId2">
            <a:lum bright="20000"/>
            <a:extLst>
              <a:ext uri="{28A0092B-C50C-407E-A947-70E740481C1C}">
                <a14:useLocalDpi xmlns:a14="http://schemas.microsoft.com/office/drawing/2010/main" val="0"/>
              </a:ext>
            </a:extLst>
          </a:blip>
          <a:srcRect/>
          <a:stretch>
            <a:fillRect/>
          </a:stretch>
        </p:blipFill>
        <p:spPr bwMode="auto">
          <a:xfrm>
            <a:off x="3708400" y="3859213"/>
            <a:ext cx="5435600"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26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additive="base">
                                        <p:cTn id="2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 presetClass="entr" presetSubtype="4" fill="hold" grpId="0"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16632"/>
            <a:ext cx="8229600" cy="1143000"/>
          </a:xfrm>
        </p:spPr>
        <p:txBody>
          <a:bodyPr/>
          <a:lstStyle/>
          <a:p>
            <a:pPr algn="ctr"/>
            <a:r>
              <a:rPr lang="es-MX" sz="5400" b="1" dirty="0">
                <a:solidFill>
                  <a:srgbClr val="FF0000"/>
                </a:solidFill>
              </a:rPr>
              <a:t>Perspectiva global</a:t>
            </a:r>
            <a:endParaRPr lang="es-CO" dirty="0">
              <a:solidFill>
                <a:srgbClr val="FF0000"/>
              </a:solidFill>
            </a:endParaRPr>
          </a:p>
        </p:txBody>
      </p:sp>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5</a:t>
            </a:fld>
            <a:endParaRPr lang="es-MX"/>
          </a:p>
        </p:txBody>
      </p:sp>
      <p:sp>
        <p:nvSpPr>
          <p:cNvPr id="7" name="Rectangle 2"/>
          <p:cNvSpPr txBox="1">
            <a:spLocks noChangeArrowheads="1"/>
          </p:cNvSpPr>
          <p:nvPr/>
        </p:nvSpPr>
        <p:spPr>
          <a:xfrm>
            <a:off x="0" y="1196752"/>
            <a:ext cx="9036496" cy="5334000"/>
          </a:xfrm>
          <a:prstGeom prst="rect">
            <a:avLst/>
          </a:prstGeom>
          <a:noFill/>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nSpc>
                <a:spcPct val="90000"/>
              </a:lnSpc>
              <a:buClr>
                <a:srgbClr val="FF0000"/>
              </a:buClr>
              <a:buFont typeface="Wingdings" pitchFamily="2" charset="2"/>
              <a:buChar char="Ø"/>
            </a:pPr>
            <a:r>
              <a:rPr lang="es-CL" sz="2400" dirty="0" smtClean="0">
                <a:solidFill>
                  <a:schemeClr val="tx1">
                    <a:lumMod val="95000"/>
                    <a:lumOff val="5000"/>
                  </a:schemeClr>
                </a:solidFill>
                <a:latin typeface="Arial" pitchFamily="34" charset="0"/>
                <a:cs typeface="Arial" pitchFamily="34" charset="0"/>
              </a:rPr>
              <a:t>La situación de Chile y del mundo debe analizarse en contexto de Crisis múltiples:</a:t>
            </a:r>
          </a:p>
          <a:p>
            <a:pPr>
              <a:lnSpc>
                <a:spcPct val="90000"/>
              </a:lnSpc>
              <a:buClr>
                <a:srgbClr val="FF0000"/>
              </a:buClr>
              <a:buFont typeface="Wingdings" pitchFamily="2" charset="2"/>
              <a:buChar char="Ø"/>
            </a:pPr>
            <a:endParaRPr lang="es-CL" sz="2400" dirty="0" smtClean="0">
              <a:solidFill>
                <a:schemeClr val="tx1">
                  <a:lumMod val="95000"/>
                  <a:lumOff val="5000"/>
                </a:schemeClr>
              </a:solidFill>
              <a:latin typeface="Arial" pitchFamily="34" charset="0"/>
              <a:cs typeface="Arial" pitchFamily="34" charset="0"/>
            </a:endParaRPr>
          </a:p>
          <a:p>
            <a:pPr lvl="1">
              <a:lnSpc>
                <a:spcPct val="90000"/>
              </a:lnSpc>
              <a:buClr>
                <a:srgbClr val="FF0000"/>
              </a:buClr>
              <a:buFont typeface="Wingdings" pitchFamily="2" charset="2"/>
              <a:buChar char="§"/>
            </a:pPr>
            <a:r>
              <a:rPr lang="es-CL" dirty="0" smtClean="0">
                <a:solidFill>
                  <a:schemeClr val="tx1">
                    <a:lumMod val="95000"/>
                    <a:lumOff val="5000"/>
                  </a:schemeClr>
                </a:solidFill>
                <a:latin typeface="Arial" pitchFamily="34" charset="0"/>
                <a:cs typeface="Arial" pitchFamily="34" charset="0"/>
              </a:rPr>
              <a:t>Económica: Desequilibrios financieros y económicos</a:t>
            </a:r>
          </a:p>
          <a:p>
            <a:pPr lvl="1">
              <a:lnSpc>
                <a:spcPct val="90000"/>
              </a:lnSpc>
              <a:buClr>
                <a:srgbClr val="FF0000"/>
              </a:buClr>
              <a:buFont typeface="Wingdings" pitchFamily="2" charset="2"/>
              <a:buChar char="§"/>
            </a:pPr>
            <a:r>
              <a:rPr lang="es-CL" dirty="0" smtClean="0">
                <a:solidFill>
                  <a:schemeClr val="tx1">
                    <a:lumMod val="95000"/>
                    <a:lumOff val="5000"/>
                  </a:schemeClr>
                </a:solidFill>
                <a:latin typeface="Arial" pitchFamily="34" charset="0"/>
                <a:cs typeface="Arial" pitchFamily="34" charset="0"/>
              </a:rPr>
              <a:t>Social: Cohesión social y representación</a:t>
            </a:r>
          </a:p>
          <a:p>
            <a:pPr lvl="1">
              <a:lnSpc>
                <a:spcPct val="90000"/>
              </a:lnSpc>
              <a:buClr>
                <a:srgbClr val="FF0000"/>
              </a:buClr>
              <a:buFont typeface="Wingdings" pitchFamily="2" charset="2"/>
              <a:buChar char="§"/>
            </a:pPr>
            <a:r>
              <a:rPr lang="es-CL" dirty="0" smtClean="0">
                <a:solidFill>
                  <a:schemeClr val="tx1">
                    <a:lumMod val="95000"/>
                    <a:lumOff val="5000"/>
                  </a:schemeClr>
                </a:solidFill>
                <a:latin typeface="Arial" pitchFamily="34" charset="0"/>
                <a:cs typeface="Arial" pitchFamily="34" charset="0"/>
              </a:rPr>
              <a:t>Ambiental: Cambio climático</a:t>
            </a:r>
          </a:p>
          <a:p>
            <a:pPr>
              <a:lnSpc>
                <a:spcPct val="90000"/>
              </a:lnSpc>
              <a:buClr>
                <a:srgbClr val="FF0000"/>
              </a:buClr>
              <a:buFont typeface="Wingdings" pitchFamily="2" charset="2"/>
              <a:buChar char="Ø"/>
            </a:pPr>
            <a:endParaRPr lang="es-CL" sz="2400" dirty="0" smtClean="0">
              <a:solidFill>
                <a:schemeClr val="tx1">
                  <a:lumMod val="95000"/>
                  <a:lumOff val="5000"/>
                </a:schemeClr>
              </a:solidFill>
              <a:latin typeface="Arial" pitchFamily="34" charset="0"/>
              <a:cs typeface="Arial" pitchFamily="34" charset="0"/>
            </a:endParaRPr>
          </a:p>
          <a:p>
            <a:pPr>
              <a:lnSpc>
                <a:spcPct val="90000"/>
              </a:lnSpc>
              <a:buClr>
                <a:srgbClr val="FF0000"/>
              </a:buClr>
              <a:buFont typeface="Wingdings" pitchFamily="2" charset="2"/>
              <a:buChar char="Ø"/>
            </a:pPr>
            <a:r>
              <a:rPr lang="es-CL" sz="2400" dirty="0" smtClean="0">
                <a:solidFill>
                  <a:schemeClr val="tx1">
                    <a:lumMod val="95000"/>
                    <a:lumOff val="5000"/>
                  </a:schemeClr>
                </a:solidFill>
                <a:latin typeface="Arial" pitchFamily="34" charset="0"/>
                <a:cs typeface="Arial" pitchFamily="34" charset="0"/>
              </a:rPr>
              <a:t>Las respuestas a las crisis son parciales y sectoriales. Falta de integración del análisis y las respuestas</a:t>
            </a:r>
          </a:p>
          <a:p>
            <a:pPr>
              <a:lnSpc>
                <a:spcPct val="90000"/>
              </a:lnSpc>
              <a:buClr>
                <a:srgbClr val="FF0000"/>
              </a:buClr>
              <a:buFont typeface="Wingdings" pitchFamily="2" charset="2"/>
              <a:buChar char="Ø"/>
            </a:pPr>
            <a:endParaRPr lang="es-CL" sz="2400" dirty="0" smtClean="0">
              <a:solidFill>
                <a:schemeClr val="tx1">
                  <a:lumMod val="95000"/>
                  <a:lumOff val="5000"/>
                </a:schemeClr>
              </a:solidFill>
              <a:latin typeface="Arial" pitchFamily="34" charset="0"/>
              <a:cs typeface="Arial" pitchFamily="34" charset="0"/>
            </a:endParaRPr>
          </a:p>
          <a:p>
            <a:pPr>
              <a:lnSpc>
                <a:spcPct val="90000"/>
              </a:lnSpc>
              <a:buClr>
                <a:srgbClr val="FF0000"/>
              </a:buClr>
              <a:buFont typeface="Wingdings" pitchFamily="2" charset="2"/>
              <a:buChar char="Ø"/>
            </a:pPr>
            <a:r>
              <a:rPr lang="es-CL" sz="2400" dirty="0" smtClean="0">
                <a:solidFill>
                  <a:schemeClr val="tx1">
                    <a:lumMod val="95000"/>
                    <a:lumOff val="5000"/>
                  </a:schemeClr>
                </a:solidFill>
                <a:latin typeface="Arial" pitchFamily="34" charset="0"/>
                <a:cs typeface="Arial" pitchFamily="34" charset="0"/>
              </a:rPr>
              <a:t>La situación en el ámbito de energía ha sido reactiva. </a:t>
            </a:r>
          </a:p>
          <a:p>
            <a:pPr lvl="1">
              <a:lnSpc>
                <a:spcPct val="90000"/>
              </a:lnSpc>
              <a:buClr>
                <a:srgbClr val="FF0000"/>
              </a:buClr>
              <a:buFont typeface="Wingdings" pitchFamily="2" charset="2"/>
              <a:buChar char="§"/>
            </a:pPr>
            <a:r>
              <a:rPr lang="es-CL" dirty="0" smtClean="0">
                <a:solidFill>
                  <a:schemeClr val="tx1">
                    <a:lumMod val="95000"/>
                    <a:lumOff val="5000"/>
                  </a:schemeClr>
                </a:solidFill>
                <a:latin typeface="Arial" pitchFamily="34" charset="0"/>
                <a:cs typeface="Arial" pitchFamily="34" charset="0"/>
              </a:rPr>
              <a:t>Subsidios a los combustibles fósiles</a:t>
            </a:r>
          </a:p>
          <a:p>
            <a:pPr lvl="1">
              <a:lnSpc>
                <a:spcPct val="90000"/>
              </a:lnSpc>
              <a:buClr>
                <a:srgbClr val="FF0000"/>
              </a:buClr>
              <a:buFont typeface="Wingdings" pitchFamily="2" charset="2"/>
              <a:buChar char="§"/>
            </a:pPr>
            <a:r>
              <a:rPr lang="es-CL" dirty="0" smtClean="0">
                <a:solidFill>
                  <a:schemeClr val="tx1">
                    <a:lumMod val="95000"/>
                    <a:lumOff val="5000"/>
                  </a:schemeClr>
                </a:solidFill>
                <a:latin typeface="Arial" pitchFamily="34" charset="0"/>
                <a:cs typeface="Arial" pitchFamily="34" charset="0"/>
              </a:rPr>
              <a:t>Presiones para aprobar nuevos proyectos de bajo costo económico pero de alto impacto social.</a:t>
            </a:r>
          </a:p>
        </p:txBody>
      </p:sp>
    </p:spTree>
    <p:extLst>
      <p:ext uri="{BB962C8B-B14F-4D97-AF65-F5344CB8AC3E}">
        <p14:creationId xmlns:p14="http://schemas.microsoft.com/office/powerpoint/2010/main" val="13514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6</a:t>
            </a:fld>
            <a:endParaRPr lang="es-MX"/>
          </a:p>
        </p:txBody>
      </p:sp>
      <p:sp>
        <p:nvSpPr>
          <p:cNvPr id="3" name="2 Rectángulo"/>
          <p:cNvSpPr/>
          <p:nvPr/>
        </p:nvSpPr>
        <p:spPr>
          <a:xfrm>
            <a:off x="179512" y="332656"/>
            <a:ext cx="8712968" cy="646331"/>
          </a:xfrm>
          <a:prstGeom prst="rect">
            <a:avLst/>
          </a:prstGeom>
        </p:spPr>
        <p:txBody>
          <a:bodyPr wrap="square">
            <a:spAutoFit/>
          </a:bodyPr>
          <a:lstStyle/>
          <a:p>
            <a:pPr algn="ctr"/>
            <a:r>
              <a:rPr lang="es-ES" sz="3600" b="1" dirty="0" smtClean="0">
                <a:solidFill>
                  <a:srgbClr val="FF0000"/>
                </a:solidFill>
                <a:latin typeface="Arial" pitchFamily="34" charset="0"/>
                <a:cs typeface="Arial" pitchFamily="34" charset="0"/>
              </a:rPr>
              <a:t>Estructura de un Sistema de Potencia</a:t>
            </a:r>
            <a:endParaRPr lang="es-ES" sz="3600" dirty="0">
              <a:solidFill>
                <a:srgbClr val="FF0000"/>
              </a:solidFill>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98" y="978987"/>
            <a:ext cx="9100702" cy="587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8721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7</a:t>
            </a:fld>
            <a:endParaRPr lang="es-MX"/>
          </a:p>
        </p:txBody>
      </p:sp>
      <p:sp>
        <p:nvSpPr>
          <p:cNvPr id="3" name="2 Rectángulo"/>
          <p:cNvSpPr/>
          <p:nvPr/>
        </p:nvSpPr>
        <p:spPr>
          <a:xfrm>
            <a:off x="179512" y="332656"/>
            <a:ext cx="8712968" cy="1200329"/>
          </a:xfrm>
          <a:prstGeom prst="rect">
            <a:avLst/>
          </a:prstGeom>
        </p:spPr>
        <p:txBody>
          <a:bodyPr wrap="square">
            <a:spAutoFit/>
          </a:bodyPr>
          <a:lstStyle/>
          <a:p>
            <a:pPr algn="ctr"/>
            <a:r>
              <a:rPr lang="es-ES" sz="3600" b="1" dirty="0" smtClean="0">
                <a:solidFill>
                  <a:srgbClr val="FF0000"/>
                </a:solidFill>
                <a:latin typeface="Arial" pitchFamily="34" charset="0"/>
                <a:cs typeface="Arial" pitchFamily="34" charset="0"/>
              </a:rPr>
              <a:t>Estructura general de un Sistema de Potencia</a:t>
            </a:r>
            <a:endParaRPr lang="es-ES" sz="3600" dirty="0">
              <a:solidFill>
                <a:srgbClr val="FF0000"/>
              </a:solidFill>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26" y="1412775"/>
            <a:ext cx="9102874" cy="544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2771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85800" y="726976"/>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s-ES_tradnl" sz="3600" b="1" dirty="0">
                <a:solidFill>
                  <a:srgbClr val="FF0000"/>
                </a:solidFill>
                <a:latin typeface="Arial" pitchFamily="34" charset="0"/>
                <a:cs typeface="Arial" pitchFamily="34" charset="0"/>
              </a:rPr>
              <a:t>SISTEMA </a:t>
            </a:r>
            <a:r>
              <a:rPr lang="es-ES_tradnl" sz="3600" b="1" dirty="0" smtClean="0">
                <a:solidFill>
                  <a:srgbClr val="FF0000"/>
                </a:solidFill>
                <a:latin typeface="Arial" pitchFamily="34" charset="0"/>
                <a:cs typeface="Arial" pitchFamily="34" charset="0"/>
              </a:rPr>
              <a:t>ELECTRICO EN CHILE</a:t>
            </a:r>
            <a:endParaRPr lang="es-ES_tradnl" sz="3600" b="1" u="sng" dirty="0">
              <a:solidFill>
                <a:srgbClr val="FF0000"/>
              </a:solidFill>
              <a:latin typeface="Arial" pitchFamily="34" charset="0"/>
              <a:cs typeface="Arial" pitchFamily="34" charset="0"/>
            </a:endParaRPr>
          </a:p>
        </p:txBody>
      </p:sp>
      <p:sp>
        <p:nvSpPr>
          <p:cNvPr id="6148" name="Rectangle 4"/>
          <p:cNvSpPr>
            <a:spLocks noChangeArrowheads="1"/>
          </p:cNvSpPr>
          <p:nvPr/>
        </p:nvSpPr>
        <p:spPr bwMode="auto">
          <a:xfrm>
            <a:off x="179512" y="1503040"/>
            <a:ext cx="8964488" cy="5382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lnSpc>
                <a:spcPct val="90000"/>
              </a:lnSpc>
              <a:spcBef>
                <a:spcPct val="20000"/>
              </a:spcBef>
            </a:pPr>
            <a:r>
              <a:rPr lang="es-ES" sz="2800" dirty="0">
                <a:latin typeface="Arial" pitchFamily="34" charset="0"/>
                <a:cs typeface="Arial" pitchFamily="34" charset="0"/>
              </a:rPr>
              <a:t>Existen en </a:t>
            </a:r>
            <a:r>
              <a:rPr lang="es-ES" sz="2800" dirty="0" smtClean="0">
                <a:latin typeface="Arial" pitchFamily="34" charset="0"/>
                <a:cs typeface="Arial" pitchFamily="34" charset="0"/>
              </a:rPr>
              <a:t>Chile 4 </a:t>
            </a:r>
            <a:r>
              <a:rPr lang="es-ES" sz="2800" dirty="0">
                <a:latin typeface="Arial" pitchFamily="34" charset="0"/>
                <a:cs typeface="Arial" pitchFamily="34" charset="0"/>
              </a:rPr>
              <a:t>sistemas </a:t>
            </a:r>
            <a:r>
              <a:rPr lang="es-ES" sz="2800" dirty="0" smtClean="0">
                <a:latin typeface="Arial" pitchFamily="34" charset="0"/>
                <a:cs typeface="Arial" pitchFamily="34" charset="0"/>
              </a:rPr>
              <a:t>eléctricos interconectados</a:t>
            </a:r>
            <a:r>
              <a:rPr lang="es-ES" sz="2800" dirty="0">
                <a:latin typeface="Arial" pitchFamily="34" charset="0"/>
                <a:cs typeface="Arial" pitchFamily="34" charset="0"/>
              </a:rPr>
              <a:t>:</a:t>
            </a:r>
            <a:endParaRPr lang="es-ES_tradnl" sz="2800" dirty="0">
              <a:latin typeface="Arial" pitchFamily="34" charset="0"/>
              <a:cs typeface="Arial" pitchFamily="34" charset="0"/>
            </a:endParaRPr>
          </a:p>
          <a:p>
            <a:pPr marL="342900" indent="-342900" algn="just">
              <a:lnSpc>
                <a:spcPct val="90000"/>
              </a:lnSpc>
              <a:spcBef>
                <a:spcPct val="20000"/>
              </a:spcBef>
            </a:pPr>
            <a:endParaRPr lang="es-ES" sz="3200" u="sng" dirty="0" smtClean="0">
              <a:latin typeface="Arial" pitchFamily="34" charset="0"/>
              <a:cs typeface="Arial" pitchFamily="34" charset="0"/>
            </a:endParaRPr>
          </a:p>
          <a:p>
            <a:pPr marL="342900" indent="-342900" algn="just">
              <a:lnSpc>
                <a:spcPct val="90000"/>
              </a:lnSpc>
              <a:spcBef>
                <a:spcPct val="20000"/>
              </a:spcBef>
            </a:pPr>
            <a:endParaRPr lang="es-ES" sz="3200" u="sng" dirty="0">
              <a:latin typeface="Arial" pitchFamily="34" charset="0"/>
              <a:cs typeface="Arial" pitchFamily="34" charset="0"/>
            </a:endParaRPr>
          </a:p>
          <a:p>
            <a:pPr marL="342900" indent="-342900">
              <a:lnSpc>
                <a:spcPct val="90000"/>
              </a:lnSpc>
              <a:spcBef>
                <a:spcPct val="20000"/>
              </a:spcBef>
              <a:buClr>
                <a:srgbClr val="FF0000"/>
              </a:buClr>
              <a:buFont typeface="Wingdings" pitchFamily="2" charset="2"/>
              <a:buChar char="Ø"/>
            </a:pPr>
            <a:r>
              <a:rPr lang="es-ES" sz="3200" dirty="0" smtClean="0">
                <a:latin typeface="Arial" pitchFamily="34" charset="0"/>
                <a:cs typeface="Arial" pitchFamily="34" charset="0"/>
              </a:rPr>
              <a:t>SING:  Sistema Interconectado Norte Grande.</a:t>
            </a:r>
            <a:endParaRPr lang="es-ES" sz="3200" dirty="0">
              <a:latin typeface="Arial" pitchFamily="34" charset="0"/>
              <a:cs typeface="Arial" pitchFamily="34" charset="0"/>
            </a:endParaRPr>
          </a:p>
          <a:p>
            <a:pPr marL="342900" indent="-342900">
              <a:lnSpc>
                <a:spcPct val="90000"/>
              </a:lnSpc>
              <a:spcBef>
                <a:spcPct val="20000"/>
              </a:spcBef>
              <a:buClr>
                <a:srgbClr val="FF0000"/>
              </a:buClr>
              <a:buFont typeface="Wingdings" pitchFamily="2" charset="2"/>
              <a:buChar char="Ø"/>
            </a:pPr>
            <a:r>
              <a:rPr lang="es-ES" sz="3200" dirty="0" smtClean="0">
                <a:latin typeface="Arial" pitchFamily="34" charset="0"/>
                <a:cs typeface="Arial" pitchFamily="34" charset="0"/>
              </a:rPr>
              <a:t>SIC:</a:t>
            </a:r>
            <a:r>
              <a:rPr lang="es-ES" sz="3200" dirty="0">
                <a:latin typeface="Arial" pitchFamily="34" charset="0"/>
                <a:cs typeface="Arial" pitchFamily="34" charset="0"/>
              </a:rPr>
              <a:t> </a:t>
            </a:r>
            <a:r>
              <a:rPr lang="es-ES" sz="3200" dirty="0" smtClean="0">
                <a:latin typeface="Arial" pitchFamily="34" charset="0"/>
                <a:cs typeface="Arial" pitchFamily="34" charset="0"/>
              </a:rPr>
              <a:t>    Sistema  Interconectado Central.	</a:t>
            </a:r>
            <a:endParaRPr lang="es-ES" sz="3200" dirty="0">
              <a:latin typeface="Arial" pitchFamily="34" charset="0"/>
              <a:cs typeface="Arial" pitchFamily="34" charset="0"/>
            </a:endParaRPr>
          </a:p>
          <a:p>
            <a:pPr marL="342900" indent="-342900">
              <a:lnSpc>
                <a:spcPct val="90000"/>
              </a:lnSpc>
              <a:spcBef>
                <a:spcPct val="20000"/>
              </a:spcBef>
              <a:buClr>
                <a:srgbClr val="FF0000"/>
              </a:buClr>
              <a:buFont typeface="Wingdings" pitchFamily="2" charset="2"/>
              <a:buChar char="Ø"/>
            </a:pPr>
            <a:r>
              <a:rPr lang="es-ES" sz="3200" dirty="0" smtClean="0">
                <a:latin typeface="Arial" pitchFamily="34" charset="0"/>
                <a:cs typeface="Arial" pitchFamily="34" charset="0"/>
              </a:rPr>
              <a:t>SEA :   Sistema de Aysén.</a:t>
            </a:r>
            <a:endParaRPr lang="es-ES" sz="3200" dirty="0">
              <a:latin typeface="Arial" pitchFamily="34" charset="0"/>
              <a:cs typeface="Arial" pitchFamily="34" charset="0"/>
            </a:endParaRPr>
          </a:p>
          <a:p>
            <a:pPr marL="342900" indent="-342900">
              <a:lnSpc>
                <a:spcPct val="90000"/>
              </a:lnSpc>
              <a:spcBef>
                <a:spcPct val="20000"/>
              </a:spcBef>
              <a:buClr>
                <a:srgbClr val="FF0000"/>
              </a:buClr>
              <a:buFont typeface="Wingdings" pitchFamily="2" charset="2"/>
              <a:buChar char="Ø"/>
            </a:pPr>
            <a:r>
              <a:rPr lang="es-ES" sz="3200" dirty="0" smtClean="0">
                <a:latin typeface="Arial" pitchFamily="34" charset="0"/>
                <a:cs typeface="Arial" pitchFamily="34" charset="0"/>
              </a:rPr>
              <a:t>SEM:   Sistema de Magallanes.</a:t>
            </a:r>
            <a:endParaRPr lang="es-ES" sz="3200" dirty="0">
              <a:latin typeface="Arial" pitchFamily="34" charset="0"/>
              <a:cs typeface="Arial" pitchFamily="34" charset="0"/>
            </a:endParaRPr>
          </a:p>
        </p:txBody>
      </p:sp>
    </p:spTree>
    <p:extLst>
      <p:ext uri="{BB962C8B-B14F-4D97-AF65-F5344CB8AC3E}">
        <p14:creationId xmlns:p14="http://schemas.microsoft.com/office/powerpoint/2010/main" val="76865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additive="base">
                                        <p:cTn id="13" dur="500" fill="hold"/>
                                        <p:tgtEl>
                                          <p:spTgt spid="6148"/>
                                        </p:tgtEl>
                                        <p:attrNameLst>
                                          <p:attrName>ppt_x</p:attrName>
                                        </p:attrNameLst>
                                      </p:cBhvr>
                                      <p:tavLst>
                                        <p:tav tm="0">
                                          <p:val>
                                            <p:strVal val="#ppt_x"/>
                                          </p:val>
                                        </p:tav>
                                        <p:tav tm="100000">
                                          <p:val>
                                            <p:strVal val="#ppt_x"/>
                                          </p:val>
                                        </p:tav>
                                      </p:tavLst>
                                    </p:anim>
                                    <p:anim calcmode="lin" valueType="num">
                                      <p:cBhvr additive="base">
                                        <p:cTn id="14"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61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71500" y="457200"/>
            <a:ext cx="80010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lnSpc>
                <a:spcPct val="90000"/>
              </a:lnSpc>
              <a:spcBef>
                <a:spcPct val="20000"/>
              </a:spcBef>
            </a:pPr>
            <a:endParaRPr lang="es-CO" sz="2400">
              <a:solidFill>
                <a:schemeClr val="bg1"/>
              </a:solidFill>
              <a:latin typeface="Times New Roman" charset="0"/>
              <a:cs typeface="Times New Roman" charset="0"/>
            </a:endParaRPr>
          </a:p>
        </p:txBody>
      </p:sp>
      <p:sp>
        <p:nvSpPr>
          <p:cNvPr id="4100" name="Rectangle 4"/>
          <p:cNvSpPr>
            <a:spLocks noChangeArrowheads="1"/>
          </p:cNvSpPr>
          <p:nvPr/>
        </p:nvSpPr>
        <p:spPr bwMode="auto">
          <a:xfrm>
            <a:off x="1475656" y="332656"/>
            <a:ext cx="583264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s-ES_tradnl" sz="2800" b="1" dirty="0">
                <a:solidFill>
                  <a:srgbClr val="FF0000"/>
                </a:solidFill>
                <a:latin typeface="Arial" pitchFamily="34" charset="0"/>
                <a:cs typeface="Arial" pitchFamily="34" charset="0"/>
              </a:rPr>
              <a:t>SECTOR </a:t>
            </a:r>
            <a:r>
              <a:rPr lang="es-ES_tradnl" sz="2800" b="1" dirty="0" smtClean="0">
                <a:solidFill>
                  <a:srgbClr val="FF0000"/>
                </a:solidFill>
                <a:latin typeface="Arial" pitchFamily="34" charset="0"/>
                <a:cs typeface="Arial" pitchFamily="34" charset="0"/>
              </a:rPr>
              <a:t>ELECTRICO EN CHILE </a:t>
            </a:r>
            <a:endParaRPr lang="es-ES_tradnl" sz="2800" b="1" dirty="0">
              <a:solidFill>
                <a:srgbClr val="FF0000"/>
              </a:solidFill>
              <a:latin typeface="Arial" pitchFamily="34" charset="0"/>
              <a:cs typeface="Arial" pitchFamily="34" charset="0"/>
            </a:endParaRPr>
          </a:p>
        </p:txBody>
      </p:sp>
      <p:grpSp>
        <p:nvGrpSpPr>
          <p:cNvPr id="7" name="Group 10"/>
          <p:cNvGrpSpPr>
            <a:grpSpLocks/>
          </p:cNvGrpSpPr>
          <p:nvPr/>
        </p:nvGrpSpPr>
        <p:grpSpPr bwMode="auto">
          <a:xfrm>
            <a:off x="664462" y="908720"/>
            <a:ext cx="7579946" cy="5904656"/>
            <a:chOff x="884" y="754"/>
            <a:chExt cx="3810" cy="3478"/>
          </a:xfrm>
        </p:grpSpPr>
        <p:pic>
          <p:nvPicPr>
            <p:cNvPr id="8"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 y="754"/>
              <a:ext cx="3810" cy="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2"/>
            <p:cNvSpPr txBox="1">
              <a:spLocks noChangeArrowheads="1"/>
            </p:cNvSpPr>
            <p:nvPr/>
          </p:nvSpPr>
          <p:spPr bwMode="auto">
            <a:xfrm>
              <a:off x="2518" y="1330"/>
              <a:ext cx="1058" cy="164"/>
            </a:xfrm>
            <a:prstGeom prst="rect">
              <a:avLst/>
            </a:prstGeom>
            <a:noFill/>
            <a:ln>
              <a:noFill/>
            </a:ln>
            <a:effectLst/>
            <a:extLst>
              <a:ext uri="{909E8E84-426E-40DD-AFC4-6F175D3DCCD1}">
                <a14:hiddenFill xmlns:a14="http://schemas.microsoft.com/office/drawing/2010/main">
                  <a:solidFill>
                    <a:srgbClr val="29FFC7"/>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es-ES" sz="900">
                  <a:latin typeface="Arial Narrow" pitchFamily="34" charset="0"/>
                </a:rPr>
                <a:t>3.574 MW             22.98%</a:t>
              </a:r>
            </a:p>
          </p:txBody>
        </p:sp>
        <p:sp>
          <p:nvSpPr>
            <p:cNvPr id="10" name="Text Box 13"/>
            <p:cNvSpPr txBox="1">
              <a:spLocks noChangeArrowheads="1"/>
            </p:cNvSpPr>
            <p:nvPr/>
          </p:nvSpPr>
          <p:spPr bwMode="auto">
            <a:xfrm>
              <a:off x="2532" y="2368"/>
              <a:ext cx="1101" cy="164"/>
            </a:xfrm>
            <a:prstGeom prst="rect">
              <a:avLst/>
            </a:prstGeom>
            <a:noFill/>
            <a:ln>
              <a:noFill/>
            </a:ln>
            <a:effectLst/>
            <a:extLst>
              <a:ext uri="{909E8E84-426E-40DD-AFC4-6F175D3DCCD1}">
                <a14:hiddenFill xmlns:a14="http://schemas.microsoft.com/office/drawing/2010/main">
                  <a:solidFill>
                    <a:srgbClr val="29FFC7"/>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es-ES" sz="900">
                  <a:latin typeface="Arial Narrow" pitchFamily="34" charset="0"/>
                </a:rPr>
                <a:t>11.845 MW             76.13%</a:t>
              </a:r>
            </a:p>
          </p:txBody>
        </p:sp>
        <p:sp>
          <p:nvSpPr>
            <p:cNvPr id="11" name="Text Box 14"/>
            <p:cNvSpPr txBox="1">
              <a:spLocks noChangeArrowheads="1"/>
            </p:cNvSpPr>
            <p:nvPr/>
          </p:nvSpPr>
          <p:spPr bwMode="auto">
            <a:xfrm>
              <a:off x="2564" y="3328"/>
              <a:ext cx="904" cy="164"/>
            </a:xfrm>
            <a:prstGeom prst="rect">
              <a:avLst/>
            </a:prstGeom>
            <a:noFill/>
            <a:ln>
              <a:noFill/>
            </a:ln>
            <a:effectLst/>
            <a:extLst>
              <a:ext uri="{909E8E84-426E-40DD-AFC4-6F175D3DCCD1}">
                <a14:hiddenFill xmlns:a14="http://schemas.microsoft.com/office/drawing/2010/main">
                  <a:solidFill>
                    <a:srgbClr val="29FFC7"/>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es-ES" sz="900">
                  <a:latin typeface="Arial Narrow" pitchFamily="34" charset="0"/>
                </a:rPr>
                <a:t>49 MW             0.31%</a:t>
              </a:r>
            </a:p>
          </p:txBody>
        </p:sp>
        <p:sp>
          <p:nvSpPr>
            <p:cNvPr id="12" name="Text Box 15"/>
            <p:cNvSpPr txBox="1">
              <a:spLocks noChangeArrowheads="1"/>
            </p:cNvSpPr>
            <p:nvPr/>
          </p:nvSpPr>
          <p:spPr bwMode="auto">
            <a:xfrm>
              <a:off x="2550" y="3820"/>
              <a:ext cx="904" cy="164"/>
            </a:xfrm>
            <a:prstGeom prst="rect">
              <a:avLst/>
            </a:prstGeom>
            <a:noFill/>
            <a:ln>
              <a:noFill/>
            </a:ln>
            <a:effectLst/>
            <a:extLst>
              <a:ext uri="{909E8E84-426E-40DD-AFC4-6F175D3DCCD1}">
                <a14:hiddenFill xmlns:a14="http://schemas.microsoft.com/office/drawing/2010/main">
                  <a:solidFill>
                    <a:srgbClr val="29FFC7"/>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r>
                <a:rPr lang="es-ES" sz="900">
                  <a:latin typeface="Arial Narrow" pitchFamily="34" charset="0"/>
                </a:rPr>
                <a:t>89 MW             0.57%</a:t>
              </a:r>
            </a:p>
          </p:txBody>
        </p:sp>
      </p:grpSp>
    </p:spTree>
    <p:extLst>
      <p:ext uri="{BB962C8B-B14F-4D97-AF65-F5344CB8AC3E}">
        <p14:creationId xmlns:p14="http://schemas.microsoft.com/office/powerpoint/2010/main" val="63744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5"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99392"/>
            <a:ext cx="8229600" cy="1143000"/>
          </a:xfrm>
        </p:spPr>
        <p:txBody>
          <a:bodyPr>
            <a:normAutofit/>
          </a:bodyPr>
          <a:lstStyle/>
          <a:p>
            <a:pPr algn="ctr"/>
            <a:r>
              <a:rPr lang="es-CO" sz="4000" b="1" dirty="0">
                <a:solidFill>
                  <a:srgbClr val="FF0000"/>
                </a:solidFill>
              </a:rPr>
              <a:t>Mapa del Consumo Eléctrico</a:t>
            </a:r>
          </a:p>
        </p:txBody>
      </p:sp>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10</a:t>
            </a:fld>
            <a:endParaRPr lang="es-MX"/>
          </a:p>
        </p:txBody>
      </p:sp>
      <p:pic>
        <p:nvPicPr>
          <p:cNvPr id="921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1045418"/>
            <a:ext cx="9144000" cy="5812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409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5" presetClass="entr" presetSubtype="0" fill="hold" nodeType="after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p:cTn id="12" dur="1000" fill="hold"/>
                                        <p:tgtEl>
                                          <p:spTgt spid="9218"/>
                                        </p:tgtEl>
                                        <p:attrNameLst>
                                          <p:attrName>ppt_w</p:attrName>
                                        </p:attrNameLst>
                                      </p:cBhvr>
                                      <p:tavLst>
                                        <p:tav tm="0">
                                          <p:val>
                                            <p:fltVal val="0"/>
                                          </p:val>
                                        </p:tav>
                                        <p:tav tm="100000">
                                          <p:val>
                                            <p:strVal val="#ppt_w"/>
                                          </p:val>
                                        </p:tav>
                                      </p:tavLst>
                                    </p:anim>
                                    <p:anim calcmode="lin" valueType="num">
                                      <p:cBhvr>
                                        <p:cTn id="13" dur="1000" fill="hold"/>
                                        <p:tgtEl>
                                          <p:spTgt spid="9218"/>
                                        </p:tgtEl>
                                        <p:attrNameLst>
                                          <p:attrName>ppt_h</p:attrName>
                                        </p:attrNameLst>
                                      </p:cBhvr>
                                      <p:tavLst>
                                        <p:tav tm="0">
                                          <p:val>
                                            <p:fltVal val="0"/>
                                          </p:val>
                                        </p:tav>
                                        <p:tav tm="100000">
                                          <p:val>
                                            <p:strVal val="#ppt_h"/>
                                          </p:val>
                                        </p:tav>
                                      </p:tavLst>
                                    </p:anim>
                                    <p:anim calcmode="lin" valueType="num">
                                      <p:cBhvr>
                                        <p:cTn id="14" dur="1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92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48680"/>
            <a:ext cx="8229600" cy="1143000"/>
          </a:xfrm>
        </p:spPr>
        <p:txBody>
          <a:bodyPr>
            <a:noAutofit/>
          </a:bodyPr>
          <a:lstStyle/>
          <a:p>
            <a:pPr algn="ctr"/>
            <a:r>
              <a:rPr lang="es-ES" sz="4000" b="1" dirty="0">
                <a:solidFill>
                  <a:srgbClr val="FF0000"/>
                </a:solidFill>
                <a:latin typeface="Arial" pitchFamily="34" charset="0"/>
                <a:cs typeface="Arial" pitchFamily="34" charset="0"/>
              </a:rPr>
              <a:t>S</a:t>
            </a:r>
            <a:r>
              <a:rPr lang="es-ES" sz="4000" b="1" dirty="0" smtClean="0">
                <a:solidFill>
                  <a:srgbClr val="FF0000"/>
                </a:solidFill>
                <a:latin typeface="Arial" pitchFamily="34" charset="0"/>
                <a:cs typeface="Arial" pitchFamily="34" charset="0"/>
              </a:rPr>
              <a:t>istema Interconectado del Norte </a:t>
            </a:r>
            <a:r>
              <a:rPr lang="es-ES" sz="4000" b="1" dirty="0">
                <a:solidFill>
                  <a:srgbClr val="FF0000"/>
                </a:solidFill>
                <a:latin typeface="Arial" pitchFamily="34" charset="0"/>
                <a:cs typeface="Arial" pitchFamily="34" charset="0"/>
              </a:rPr>
              <a:t>G</a:t>
            </a:r>
            <a:r>
              <a:rPr lang="es-ES" sz="4000" b="1" dirty="0" smtClean="0">
                <a:solidFill>
                  <a:srgbClr val="FF0000"/>
                </a:solidFill>
                <a:latin typeface="Arial" pitchFamily="34" charset="0"/>
                <a:cs typeface="Arial" pitchFamily="34" charset="0"/>
              </a:rPr>
              <a:t>rande  -  (SING)</a:t>
            </a:r>
            <a:endParaRPr lang="es-CO" sz="4000" dirty="0">
              <a:solidFill>
                <a:srgbClr val="FF0000"/>
              </a:solidFill>
              <a:latin typeface="Arial" pitchFamily="34" charset="0"/>
              <a:cs typeface="Arial" pitchFamily="34" charset="0"/>
            </a:endParaRPr>
          </a:p>
        </p:txBody>
      </p:sp>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11</a:t>
            </a:fld>
            <a:endParaRPr lang="es-MX"/>
          </a:p>
        </p:txBody>
      </p:sp>
      <p:pic>
        <p:nvPicPr>
          <p:cNvPr id="4" name="Picture 6" descr="se norte gran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3140968"/>
            <a:ext cx="8105755" cy="3717032"/>
          </a:xfrm>
          <a:prstGeom prst="rect">
            <a:avLst/>
          </a:prstGeom>
          <a:noFill/>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3" name="2 Rectángulo"/>
          <p:cNvSpPr/>
          <p:nvPr/>
        </p:nvSpPr>
        <p:spPr>
          <a:xfrm>
            <a:off x="179512" y="1412776"/>
            <a:ext cx="8784976" cy="1846659"/>
          </a:xfrm>
          <a:prstGeom prst="rect">
            <a:avLst/>
          </a:prstGeom>
        </p:spPr>
        <p:txBody>
          <a:bodyPr wrap="square">
            <a:spAutoFit/>
          </a:bodyPr>
          <a:lstStyle/>
          <a:p>
            <a:endParaRPr lang="es-CO" dirty="0"/>
          </a:p>
          <a:p>
            <a:pPr algn="just"/>
            <a:r>
              <a:rPr lang="es-ES" sz="2400" dirty="0">
                <a:latin typeface="Arial" pitchFamily="34" charset="0"/>
                <a:cs typeface="Arial" pitchFamily="34" charset="0"/>
              </a:rPr>
              <a:t>El SING concentra aproximadamente el 24% de la energía eléctrica producida en Chile, abarcando la zona donde se sitúan los principales yacimientos mineros, correspondientes a las regiones XV, I y II </a:t>
            </a:r>
            <a:endParaRPr lang="es-CO" sz="2400" dirty="0">
              <a:latin typeface="Arial" pitchFamily="34" charset="0"/>
              <a:cs typeface="Arial" pitchFamily="34" charset="0"/>
            </a:endParaRPr>
          </a:p>
        </p:txBody>
      </p:sp>
    </p:spTree>
    <p:extLst>
      <p:ext uri="{BB962C8B-B14F-4D97-AF65-F5344CB8AC3E}">
        <p14:creationId xmlns:p14="http://schemas.microsoft.com/office/powerpoint/2010/main" val="150642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12</a:t>
            </a:fld>
            <a:endParaRPr lang="es-MX"/>
          </a:p>
        </p:txBody>
      </p:sp>
      <p:sp>
        <p:nvSpPr>
          <p:cNvPr id="3" name="2 Rectángulo"/>
          <p:cNvSpPr/>
          <p:nvPr/>
        </p:nvSpPr>
        <p:spPr>
          <a:xfrm>
            <a:off x="251520" y="476672"/>
            <a:ext cx="8784976" cy="1846659"/>
          </a:xfrm>
          <a:prstGeom prst="rect">
            <a:avLst/>
          </a:prstGeom>
        </p:spPr>
        <p:txBody>
          <a:bodyPr wrap="square">
            <a:spAutoFit/>
          </a:bodyPr>
          <a:lstStyle/>
          <a:p>
            <a:endParaRPr lang="es-CO" dirty="0"/>
          </a:p>
          <a:p>
            <a:pPr algn="just"/>
            <a:r>
              <a:rPr lang="es-ES" sz="2400" dirty="0">
                <a:latin typeface="Arial" pitchFamily="34" charset="0"/>
                <a:cs typeface="Arial" pitchFamily="34" charset="0"/>
              </a:rPr>
              <a:t>El importante crecimiento y desarrollo experimentado por el SING en los últimos años, ha permitido la incorporación de nuevas inversiones mineras, las que se sustentan en un sistema eléctrico sólido, estable y competitivo. </a:t>
            </a:r>
            <a:endParaRPr lang="es-CO" sz="2400" dirty="0">
              <a:latin typeface="Arial" pitchFamily="34" charset="0"/>
              <a:cs typeface="Arial" pitchFamily="34"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362773"/>
            <a:ext cx="8499169" cy="4335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99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266"/>
                                        </p:tgtEl>
                                        <p:attrNameLst>
                                          <p:attrName>style.visibility</p:attrName>
                                        </p:attrNameLst>
                                      </p:cBhvr>
                                      <p:to>
                                        <p:strVal val="visible"/>
                                      </p:to>
                                    </p:set>
                                    <p:anim calcmode="lin" valueType="num">
                                      <p:cBhvr additive="base">
                                        <p:cTn id="11" dur="500" fill="hold"/>
                                        <p:tgtEl>
                                          <p:spTgt spid="11266"/>
                                        </p:tgtEl>
                                        <p:attrNameLst>
                                          <p:attrName>ppt_x</p:attrName>
                                        </p:attrNameLst>
                                      </p:cBhvr>
                                      <p:tavLst>
                                        <p:tav tm="0">
                                          <p:val>
                                            <p:strVal val="#ppt_x"/>
                                          </p:val>
                                        </p:tav>
                                        <p:tav tm="100000">
                                          <p:val>
                                            <p:strVal val="#ppt_x"/>
                                          </p:val>
                                        </p:tav>
                                      </p:tavLst>
                                    </p:anim>
                                    <p:anim calcmode="lin" valueType="num">
                                      <p:cBhvr additive="base">
                                        <p:cTn id="12"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13</a:t>
            </a:fld>
            <a:endParaRPr lang="es-MX"/>
          </a:p>
        </p:txBody>
      </p:sp>
      <p:sp>
        <p:nvSpPr>
          <p:cNvPr id="3" name="2 Rectángulo"/>
          <p:cNvSpPr/>
          <p:nvPr/>
        </p:nvSpPr>
        <p:spPr>
          <a:xfrm>
            <a:off x="179512" y="476672"/>
            <a:ext cx="8784976" cy="2215991"/>
          </a:xfrm>
          <a:prstGeom prst="rect">
            <a:avLst/>
          </a:prstGeom>
        </p:spPr>
        <p:txBody>
          <a:bodyPr wrap="square">
            <a:spAutoFit/>
          </a:bodyPr>
          <a:lstStyle/>
          <a:p>
            <a:endParaRPr lang="es-CO" dirty="0"/>
          </a:p>
          <a:p>
            <a:pPr algn="just"/>
            <a:r>
              <a:rPr lang="es-ES" sz="2400" dirty="0">
                <a:latin typeface="Arial" pitchFamily="34" charset="0"/>
                <a:cs typeface="Arial" pitchFamily="34" charset="0"/>
              </a:rPr>
              <a:t>La competencia por parte de las empresas generadoras del SING se enfoca principalmente en la obtención de contratos de suministros a largo plazo con empresas mineras, lo que les asegura tanto un alto volumen de ventas como un precio estable. </a:t>
            </a:r>
            <a:endParaRPr lang="es-CO" sz="2400" dirty="0">
              <a:latin typeface="Arial" pitchFamily="34" charset="0"/>
              <a:cs typeface="Arial"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077" y="2276872"/>
            <a:ext cx="7906688" cy="45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99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0"/>
                                        </p:tgtEl>
                                        <p:attrNameLst>
                                          <p:attrName>style.visibility</p:attrName>
                                        </p:attrNameLst>
                                      </p:cBhvr>
                                      <p:to>
                                        <p:strVal val="visible"/>
                                      </p:to>
                                    </p:set>
                                    <p:anim calcmode="lin" valueType="num">
                                      <p:cBhvr additive="base">
                                        <p:cTn id="11" dur="500" fill="hold"/>
                                        <p:tgtEl>
                                          <p:spTgt spid="12290"/>
                                        </p:tgtEl>
                                        <p:attrNameLst>
                                          <p:attrName>ppt_x</p:attrName>
                                        </p:attrNameLst>
                                      </p:cBhvr>
                                      <p:tavLst>
                                        <p:tav tm="0">
                                          <p:val>
                                            <p:strVal val="#ppt_x"/>
                                          </p:val>
                                        </p:tav>
                                        <p:tav tm="100000">
                                          <p:val>
                                            <p:strVal val="#ppt_x"/>
                                          </p:val>
                                        </p:tav>
                                      </p:tavLst>
                                    </p:anim>
                                    <p:anim calcmode="lin" valueType="num">
                                      <p:cBhvr additive="base">
                                        <p:cTn id="12"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685800" y="54868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s-ES" sz="3200" b="1" dirty="0">
                <a:solidFill>
                  <a:srgbClr val="FF0000"/>
                </a:solidFill>
                <a:latin typeface="Arial" pitchFamily="34" charset="0"/>
                <a:cs typeface="Arial" pitchFamily="34" charset="0"/>
              </a:rPr>
              <a:t>SISTEMA INTERCONECTADO CENTRAL  -  SIC</a:t>
            </a:r>
            <a:endParaRPr lang="es-ES_tradnl" sz="3200" i="1" dirty="0">
              <a:solidFill>
                <a:srgbClr val="FF0000"/>
              </a:solidFill>
              <a:latin typeface="Arial" pitchFamily="34" charset="0"/>
              <a:cs typeface="Arial" pitchFamily="34" charset="0"/>
            </a:endParaRPr>
          </a:p>
        </p:txBody>
      </p:sp>
      <p:sp>
        <p:nvSpPr>
          <p:cNvPr id="9219" name="Rectangle 3"/>
          <p:cNvSpPr>
            <a:spLocks noChangeArrowheads="1"/>
          </p:cNvSpPr>
          <p:nvPr/>
        </p:nvSpPr>
        <p:spPr bwMode="auto">
          <a:xfrm>
            <a:off x="114300" y="1412776"/>
            <a:ext cx="89154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lnSpc>
                <a:spcPct val="90000"/>
              </a:lnSpc>
              <a:spcBef>
                <a:spcPct val="20000"/>
              </a:spcBef>
            </a:pPr>
            <a:endParaRPr lang="es-ES" sz="2800" dirty="0">
              <a:latin typeface="Arial" pitchFamily="34" charset="0"/>
              <a:cs typeface="Arial" pitchFamily="34" charset="0"/>
            </a:endParaRPr>
          </a:p>
        </p:txBody>
      </p:sp>
      <p:pic>
        <p:nvPicPr>
          <p:cNvPr id="5" name="Picture 5" descr="se cent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479" y="2564904"/>
            <a:ext cx="6408712" cy="4235032"/>
          </a:xfrm>
          <a:prstGeom prst="rect">
            <a:avLst/>
          </a:prstGeom>
          <a:noFill/>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2" name="1 Rectángulo"/>
          <p:cNvSpPr/>
          <p:nvPr/>
        </p:nvSpPr>
        <p:spPr>
          <a:xfrm>
            <a:off x="114300" y="980728"/>
            <a:ext cx="8915400" cy="1846659"/>
          </a:xfrm>
          <a:prstGeom prst="rect">
            <a:avLst/>
          </a:prstGeom>
        </p:spPr>
        <p:txBody>
          <a:bodyPr wrap="square">
            <a:spAutoFit/>
          </a:bodyPr>
          <a:lstStyle/>
          <a:p>
            <a:endParaRPr lang="es-CO" dirty="0"/>
          </a:p>
          <a:p>
            <a:pPr algn="just"/>
            <a:r>
              <a:rPr lang="es-ES" sz="2400" dirty="0">
                <a:latin typeface="Arial" pitchFamily="34" charset="0"/>
                <a:cs typeface="Arial" pitchFamily="34" charset="0"/>
              </a:rPr>
              <a:t>El SIC concentra aproximadamente el 75% de la energía eléctrica producida en el país. Este sistema cuenta con variadas fuentes de generación, permitiendo la existencia de una mayor diversificación de la matriz </a:t>
            </a:r>
            <a:r>
              <a:rPr lang="es-ES" sz="2400" dirty="0" smtClean="0">
                <a:latin typeface="Arial" pitchFamily="34" charset="0"/>
                <a:cs typeface="Arial" pitchFamily="34" charset="0"/>
              </a:rPr>
              <a:t>energética. </a:t>
            </a:r>
            <a:endParaRPr lang="es-CO" sz="2400" dirty="0">
              <a:latin typeface="Arial" pitchFamily="34" charset="0"/>
              <a:cs typeface="Arial" pitchFamily="34" charset="0"/>
            </a:endParaRPr>
          </a:p>
        </p:txBody>
      </p:sp>
    </p:spTree>
    <p:extLst>
      <p:ext uri="{BB962C8B-B14F-4D97-AF65-F5344CB8AC3E}">
        <p14:creationId xmlns:p14="http://schemas.microsoft.com/office/powerpoint/2010/main" val="193959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15</a:t>
            </a:fld>
            <a:endParaRPr lang="es-MX"/>
          </a:p>
        </p:txBody>
      </p:sp>
      <p:sp>
        <p:nvSpPr>
          <p:cNvPr id="3" name="2 Rectángulo"/>
          <p:cNvSpPr/>
          <p:nvPr/>
        </p:nvSpPr>
        <p:spPr>
          <a:xfrm>
            <a:off x="323528" y="764704"/>
            <a:ext cx="8640960" cy="2246769"/>
          </a:xfrm>
          <a:prstGeom prst="rect">
            <a:avLst/>
          </a:prstGeom>
        </p:spPr>
        <p:txBody>
          <a:bodyPr wrap="square">
            <a:spAutoFit/>
          </a:bodyPr>
          <a:lstStyle/>
          <a:p>
            <a:pPr algn="just"/>
            <a:r>
              <a:rPr lang="es-ES" sz="2000" dirty="0" smtClean="0">
                <a:latin typeface="Arial" pitchFamily="34" charset="0"/>
                <a:cs typeface="Arial" pitchFamily="34" charset="0"/>
              </a:rPr>
              <a:t>El </a:t>
            </a:r>
            <a:r>
              <a:rPr lang="es-ES" sz="2000" dirty="0">
                <a:latin typeface="Arial" pitchFamily="34" charset="0"/>
                <a:cs typeface="Arial" pitchFamily="34" charset="0"/>
              </a:rPr>
              <a:t>SIC se encuentra expuesto tanto a los riesgos hidrológicos -principalmente sequía-, como a las variaciones en el precio de los combustibles. Cabe que señalar, que por razones de costos productivos es más conveniente operar centrales hidroeléctricas que centrales termoeléctricas, pero aún así, una sequía trae consigo aumentos en los costos productivos y una posible escasez de energía, ya que las centrales térmicas no alcanzan a satisfacer el total de la demanda del SIC</a:t>
            </a:r>
            <a:r>
              <a:rPr lang="es-ES" dirty="0"/>
              <a:t>. </a:t>
            </a:r>
            <a:endParaRPr lang="es-CO"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8174" y="3011472"/>
            <a:ext cx="6051667" cy="384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308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314"/>
                                        </p:tgtEl>
                                        <p:attrNameLst>
                                          <p:attrName>style.visibility</p:attrName>
                                        </p:attrNameLst>
                                      </p:cBhvr>
                                      <p:to>
                                        <p:strVal val="visible"/>
                                      </p:to>
                                    </p:set>
                                    <p:anim calcmode="lin" valueType="num">
                                      <p:cBhvr additive="base">
                                        <p:cTn id="11" dur="500" fill="hold"/>
                                        <p:tgtEl>
                                          <p:spTgt spid="13314"/>
                                        </p:tgtEl>
                                        <p:attrNameLst>
                                          <p:attrName>ppt_x</p:attrName>
                                        </p:attrNameLst>
                                      </p:cBhvr>
                                      <p:tavLst>
                                        <p:tav tm="0">
                                          <p:val>
                                            <p:strVal val="#ppt_x"/>
                                          </p:val>
                                        </p:tav>
                                        <p:tav tm="100000">
                                          <p:val>
                                            <p:strVal val="#ppt_x"/>
                                          </p:val>
                                        </p:tav>
                                      </p:tavLst>
                                    </p:anim>
                                    <p:anim calcmode="lin" valueType="num">
                                      <p:cBhvr additive="base">
                                        <p:cTn id="12"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9690" y="-243408"/>
            <a:ext cx="8229600" cy="1143000"/>
          </a:xfrm>
        </p:spPr>
        <p:txBody>
          <a:bodyPr>
            <a:normAutofit/>
          </a:bodyPr>
          <a:lstStyle/>
          <a:p>
            <a:r>
              <a:rPr lang="es-ES" sz="3200" b="1" dirty="0">
                <a:solidFill>
                  <a:srgbClr val="FF0000"/>
                </a:solidFill>
                <a:latin typeface="Arial" pitchFamily="34" charset="0"/>
                <a:cs typeface="Arial" pitchFamily="34" charset="0"/>
              </a:rPr>
              <a:t>SISTEMA ELECTRICO DE AYSEN </a:t>
            </a:r>
            <a:r>
              <a:rPr lang="es-ES" sz="3200" b="1" dirty="0" smtClean="0">
                <a:solidFill>
                  <a:srgbClr val="FF0000"/>
                </a:solidFill>
                <a:latin typeface="Arial" pitchFamily="34" charset="0"/>
                <a:cs typeface="Arial" pitchFamily="34" charset="0"/>
              </a:rPr>
              <a:t> - (SEA)</a:t>
            </a:r>
            <a:endParaRPr lang="es-CO" sz="3200" b="1" dirty="0">
              <a:solidFill>
                <a:srgbClr val="FF0000"/>
              </a:solidFill>
              <a:latin typeface="Arial" pitchFamily="34" charset="0"/>
              <a:cs typeface="Arial" pitchFamily="34" charset="0"/>
            </a:endParaRPr>
          </a:p>
        </p:txBody>
      </p:sp>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16</a:t>
            </a:fld>
            <a:endParaRPr lang="es-MX"/>
          </a:p>
        </p:txBody>
      </p:sp>
      <p:pic>
        <p:nvPicPr>
          <p:cNvPr id="4" name="Picture 5" descr="se ay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317" y="4342673"/>
            <a:ext cx="8034337" cy="2515327"/>
          </a:xfrm>
          <a:prstGeom prst="rect">
            <a:avLst/>
          </a:prstGeom>
          <a:noFill/>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3" name="2 Rectángulo"/>
          <p:cNvSpPr/>
          <p:nvPr/>
        </p:nvSpPr>
        <p:spPr>
          <a:xfrm>
            <a:off x="179512" y="908720"/>
            <a:ext cx="8784976" cy="3693319"/>
          </a:xfrm>
          <a:prstGeom prst="rect">
            <a:avLst/>
          </a:prstGeom>
        </p:spPr>
        <p:txBody>
          <a:bodyPr wrap="square">
            <a:spAutoFit/>
          </a:bodyPr>
          <a:lstStyle/>
          <a:p>
            <a:pPr algn="just"/>
            <a:r>
              <a:rPr lang="es-ES" dirty="0">
                <a:latin typeface="Arial" pitchFamily="34" charset="0"/>
                <a:cs typeface="Arial" pitchFamily="34" charset="0"/>
              </a:rPr>
              <a:t>El </a:t>
            </a:r>
            <a:r>
              <a:rPr lang="es-ES" b="1" dirty="0">
                <a:latin typeface="Arial" pitchFamily="34" charset="0"/>
                <a:cs typeface="Arial" pitchFamily="34" charset="0"/>
              </a:rPr>
              <a:t>Sistema Eléctrico de Aysén</a:t>
            </a:r>
            <a:r>
              <a:rPr lang="es-ES" dirty="0">
                <a:latin typeface="Arial" pitchFamily="34" charset="0"/>
                <a:cs typeface="Arial" pitchFamily="34" charset="0"/>
              </a:rPr>
              <a:t> ubicado en la Región de Aysén y operado por EDELAYSEN (Empresa Eléctrica de Aysén S.A.) propiedad de Sociedad Austral de Electricidad Sociedad Anónima (SAESA</a:t>
            </a:r>
            <a:r>
              <a:rPr lang="es-ES" dirty="0" smtClean="0">
                <a:latin typeface="Arial" pitchFamily="34" charset="0"/>
                <a:cs typeface="Arial" pitchFamily="34" charset="0"/>
              </a:rPr>
              <a:t>). </a:t>
            </a:r>
            <a:r>
              <a:rPr lang="es-ES" dirty="0">
                <a:latin typeface="Arial" pitchFamily="34" charset="0"/>
                <a:cs typeface="Arial" pitchFamily="34" charset="0"/>
              </a:rPr>
              <a:t>La </a:t>
            </a:r>
            <a:r>
              <a:rPr lang="es-ES" b="1" dirty="0">
                <a:latin typeface="Arial" pitchFamily="34" charset="0"/>
                <a:cs typeface="Arial" pitchFamily="34" charset="0"/>
              </a:rPr>
              <a:t>Sociedad Austral de Electricidad Sociedad Anónima</a:t>
            </a:r>
            <a:r>
              <a:rPr lang="es-ES" dirty="0">
                <a:latin typeface="Arial" pitchFamily="34" charset="0"/>
                <a:cs typeface="Arial" pitchFamily="34" charset="0"/>
              </a:rPr>
              <a:t> (</a:t>
            </a:r>
            <a:r>
              <a:rPr lang="es-ES" b="1" dirty="0">
                <a:latin typeface="Arial" pitchFamily="34" charset="0"/>
                <a:cs typeface="Arial" pitchFamily="34" charset="0"/>
              </a:rPr>
              <a:t>SAESA</a:t>
            </a:r>
            <a:r>
              <a:rPr lang="es-ES" dirty="0">
                <a:latin typeface="Arial" pitchFamily="34" charset="0"/>
                <a:cs typeface="Arial" pitchFamily="34" charset="0"/>
              </a:rPr>
              <a:t>) es una empresa </a:t>
            </a:r>
            <a:r>
              <a:rPr lang="es-ES" dirty="0" smtClean="0">
                <a:latin typeface="Arial" pitchFamily="34" charset="0"/>
                <a:cs typeface="Arial" pitchFamily="34" charset="0"/>
              </a:rPr>
              <a:t>Chilena de </a:t>
            </a:r>
            <a:r>
              <a:rPr lang="es-ES" dirty="0">
                <a:latin typeface="Arial" pitchFamily="34" charset="0"/>
                <a:cs typeface="Arial" pitchFamily="34" charset="0"/>
              </a:rPr>
              <a:t>generación, transmisión y distribución de electricidad creada en 1926</a:t>
            </a:r>
            <a:r>
              <a:rPr lang="es-ES" dirty="0" smtClean="0">
                <a:latin typeface="Arial" pitchFamily="34" charset="0"/>
                <a:cs typeface="Arial" pitchFamily="34" charset="0"/>
              </a:rPr>
              <a:t>.</a:t>
            </a:r>
            <a:endParaRPr lang="es-ES" dirty="0">
              <a:latin typeface="Arial" pitchFamily="34" charset="0"/>
              <a:cs typeface="Arial" pitchFamily="34" charset="0"/>
            </a:endParaRPr>
          </a:p>
          <a:p>
            <a:pPr algn="just"/>
            <a:r>
              <a:rPr lang="es-ES" dirty="0" smtClean="0">
                <a:latin typeface="Arial" pitchFamily="34" charset="0"/>
                <a:cs typeface="Arial" pitchFamily="34" charset="0"/>
              </a:rPr>
              <a:t>En </a:t>
            </a:r>
            <a:r>
              <a:rPr lang="es-ES" dirty="0">
                <a:latin typeface="Arial" pitchFamily="34" charset="0"/>
                <a:cs typeface="Arial" pitchFamily="34" charset="0"/>
              </a:rPr>
              <a:t>1950 sólo se dedica a la distribución de electricidad en lo que es la actual X Región y zona sur de la IX Región. Al privatizarse SAESA en 1981 pasa a ser propiedad de COPEC. Posteriormente COPEC adquiere FRONTEL (1982). Se asocia con Transelec para crear el Sistema de Transmisión del Sur S.A. (STS) en 1994. SAESA adquiere y transforma en filiales EDELAYSEN (1998) y FRONTEL (1999). En 2001 COPEC vende su participación en SAESA a PSEG Global de Estados Unidos Es miembro de Empresas Eléctricas A.G.</a:t>
            </a:r>
          </a:p>
          <a:p>
            <a:pPr algn="just"/>
            <a:endParaRPr lang="es-ES" dirty="0">
              <a:effectLst/>
              <a:latin typeface="Arial" pitchFamily="34" charset="0"/>
              <a:cs typeface="Arial" pitchFamily="34" charset="0"/>
            </a:endParaRPr>
          </a:p>
        </p:txBody>
      </p:sp>
    </p:spTree>
    <p:extLst>
      <p:ext uri="{BB962C8B-B14F-4D97-AF65-F5344CB8AC3E}">
        <p14:creationId xmlns:p14="http://schemas.microsoft.com/office/powerpoint/2010/main" val="72308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60648"/>
            <a:ext cx="8435280" cy="1143000"/>
          </a:xfrm>
        </p:spPr>
        <p:txBody>
          <a:bodyPr>
            <a:normAutofit/>
          </a:bodyPr>
          <a:lstStyle/>
          <a:p>
            <a:pPr algn="ctr"/>
            <a:r>
              <a:rPr lang="es-ES" sz="3200" b="1" dirty="0">
                <a:solidFill>
                  <a:srgbClr val="FF0000"/>
                </a:solidFill>
                <a:latin typeface="Arial" pitchFamily="34" charset="0"/>
                <a:cs typeface="Arial" pitchFamily="34" charset="0"/>
              </a:rPr>
              <a:t>SISTEMA ELECTRICO DE </a:t>
            </a:r>
            <a:r>
              <a:rPr lang="es-ES" sz="3200" b="1" dirty="0" smtClean="0">
                <a:solidFill>
                  <a:srgbClr val="FF0000"/>
                </a:solidFill>
                <a:latin typeface="Arial" pitchFamily="34" charset="0"/>
                <a:cs typeface="Arial" pitchFamily="34" charset="0"/>
              </a:rPr>
              <a:t>MAGALLANES  (SEM)</a:t>
            </a:r>
            <a:endParaRPr lang="es-CO" sz="3200" dirty="0">
              <a:solidFill>
                <a:srgbClr val="FF0000"/>
              </a:solidFill>
              <a:latin typeface="Arial" pitchFamily="34" charset="0"/>
              <a:cs typeface="Arial" pitchFamily="34" charset="0"/>
            </a:endParaRPr>
          </a:p>
        </p:txBody>
      </p:sp>
      <p:sp>
        <p:nvSpPr>
          <p:cNvPr id="6" name="5 Marcador de número de diapositiva"/>
          <p:cNvSpPr>
            <a:spLocks noGrp="1"/>
          </p:cNvSpPr>
          <p:nvPr>
            <p:ph type="sldNum" sz="quarter" idx="12"/>
          </p:nvPr>
        </p:nvSpPr>
        <p:spPr/>
        <p:txBody>
          <a:bodyPr/>
          <a:lstStyle/>
          <a:p>
            <a:pPr>
              <a:defRPr/>
            </a:pPr>
            <a:fld id="{F701C535-727D-430D-B7A3-BA72F60D13CB}" type="slidenum">
              <a:rPr lang="es-MX" smtClean="0"/>
              <a:pPr>
                <a:defRPr/>
              </a:pPr>
              <a:t>17</a:t>
            </a:fld>
            <a:endParaRPr lang="es-MX"/>
          </a:p>
        </p:txBody>
      </p:sp>
      <p:pic>
        <p:nvPicPr>
          <p:cNvPr id="4" name="Picture 5" descr="se magallanes"/>
          <p:cNvPicPr>
            <a:picLocks noChangeAspect="1" noChangeArrowheads="1"/>
          </p:cNvPicPr>
          <p:nvPr/>
        </p:nvPicPr>
        <p:blipFill>
          <a:blip r:embed="rId2">
            <a:extLst>
              <a:ext uri="{28A0092B-C50C-407E-A947-70E740481C1C}">
                <a14:useLocalDpi xmlns:a14="http://schemas.microsoft.com/office/drawing/2010/main" val="0"/>
              </a:ext>
            </a:extLst>
          </a:blip>
          <a:srcRect l="13463"/>
          <a:stretch>
            <a:fillRect/>
          </a:stretch>
        </p:blipFill>
        <p:spPr bwMode="auto">
          <a:xfrm>
            <a:off x="796415" y="3395611"/>
            <a:ext cx="7623175" cy="3298825"/>
          </a:xfrm>
          <a:prstGeom prst="rect">
            <a:avLst/>
          </a:prstGeom>
          <a:noFill/>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3" name="2 Rectángulo"/>
          <p:cNvSpPr/>
          <p:nvPr/>
        </p:nvSpPr>
        <p:spPr>
          <a:xfrm>
            <a:off x="179512" y="1412776"/>
            <a:ext cx="8856984" cy="1938992"/>
          </a:xfrm>
          <a:prstGeom prst="rect">
            <a:avLst/>
          </a:prstGeom>
        </p:spPr>
        <p:txBody>
          <a:bodyPr wrap="square">
            <a:spAutoFit/>
          </a:bodyPr>
          <a:lstStyle/>
          <a:p>
            <a:pPr algn="just"/>
            <a:r>
              <a:rPr lang="es-ES" sz="2400" dirty="0">
                <a:latin typeface="Arial" pitchFamily="34" charset="0"/>
                <a:cs typeface="Arial" pitchFamily="34" charset="0"/>
              </a:rPr>
              <a:t>El </a:t>
            </a:r>
            <a:r>
              <a:rPr lang="es-ES" sz="2400" b="1" dirty="0">
                <a:latin typeface="Arial" pitchFamily="34" charset="0"/>
                <a:cs typeface="Arial" pitchFamily="34" charset="0"/>
              </a:rPr>
              <a:t>Sistema Eléctrico de Magallanes</a:t>
            </a:r>
            <a:r>
              <a:rPr lang="es-ES" sz="2400" dirty="0">
                <a:latin typeface="Arial" pitchFamily="34" charset="0"/>
                <a:cs typeface="Arial" pitchFamily="34" charset="0"/>
              </a:rPr>
              <a:t> ubicado en la Región de Magallanes y formado por tres subsistemas </a:t>
            </a:r>
            <a:r>
              <a:rPr lang="es-ES" sz="2400" dirty="0" smtClean="0">
                <a:latin typeface="Arial" pitchFamily="34" charset="0"/>
                <a:cs typeface="Arial" pitchFamily="34" charset="0"/>
              </a:rPr>
              <a:t>independientes: </a:t>
            </a:r>
            <a:r>
              <a:rPr lang="es-ES" sz="2400" dirty="0">
                <a:latin typeface="Arial" pitchFamily="34" charset="0"/>
                <a:cs typeface="Arial" pitchFamily="34" charset="0"/>
              </a:rPr>
              <a:t>Punta Arenas, Puerto Natales y Puerto Porvenir. Es operado por EDELMAG (Empresa Eléctrica de Magallanes S.A.) propiedad del Grupo </a:t>
            </a:r>
            <a:r>
              <a:rPr lang="es-ES" sz="2400" dirty="0" smtClean="0">
                <a:latin typeface="Arial" pitchFamily="34" charset="0"/>
                <a:cs typeface="Arial" pitchFamily="34" charset="0"/>
              </a:rPr>
              <a:t>CGE.</a:t>
            </a:r>
            <a:endParaRPr lang="es-CO" sz="2400" dirty="0">
              <a:latin typeface="Arial" pitchFamily="34" charset="0"/>
              <a:cs typeface="Arial" pitchFamily="34" charset="0"/>
            </a:endParaRPr>
          </a:p>
        </p:txBody>
      </p:sp>
    </p:spTree>
    <p:extLst>
      <p:ext uri="{BB962C8B-B14F-4D97-AF65-F5344CB8AC3E}">
        <p14:creationId xmlns:p14="http://schemas.microsoft.com/office/powerpoint/2010/main" val="150642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a:xfrm>
            <a:off x="428625" y="985292"/>
            <a:ext cx="4500563" cy="571500"/>
          </a:xfrm>
        </p:spPr>
        <p:txBody>
          <a:bodyPr/>
          <a:lstStyle/>
          <a:p>
            <a:pPr algn="l">
              <a:defRPr/>
            </a:pPr>
            <a:r>
              <a:rPr lang="es-CL" sz="2800" b="1" dirty="0" smtClean="0">
                <a:solidFill>
                  <a:srgbClr val="FF0000"/>
                </a:solidFill>
                <a:latin typeface="+mn-lt"/>
                <a:ea typeface="+mn-ea"/>
                <a:cs typeface="+mn-cs"/>
              </a:rPr>
              <a:t>Medio Ambiente y Energía</a:t>
            </a:r>
          </a:p>
        </p:txBody>
      </p:sp>
      <p:sp>
        <p:nvSpPr>
          <p:cNvPr id="25605" name="4 Rectángulo"/>
          <p:cNvSpPr>
            <a:spLocks noChangeArrowheads="1"/>
          </p:cNvSpPr>
          <p:nvPr/>
        </p:nvSpPr>
        <p:spPr bwMode="auto">
          <a:xfrm>
            <a:off x="152399" y="1636837"/>
            <a:ext cx="8791575" cy="5032523"/>
          </a:xfrm>
          <a:prstGeom prst="rect">
            <a:avLst/>
          </a:prstGeom>
          <a:noFill/>
          <a:ln w="9525">
            <a:noFill/>
            <a:miter lim="800000"/>
            <a:headEnd/>
            <a:tailEnd/>
          </a:ln>
        </p:spPr>
        <p:txBody>
          <a:bodyPr wrap="square">
            <a:spAutoFit/>
          </a:bodyPr>
          <a:lstStyle/>
          <a:p>
            <a:pPr marL="342900" lvl="3" indent="-342900" algn="just">
              <a:lnSpc>
                <a:spcPct val="120000"/>
              </a:lnSpc>
              <a:buClr>
                <a:srgbClr val="FF0000"/>
              </a:buClr>
              <a:buFont typeface="Wingdings" pitchFamily="2" charset="2"/>
              <a:buChar char="Ø"/>
              <a:defRPr/>
            </a:pPr>
            <a:r>
              <a:rPr lang="es-ES" sz="2200" dirty="0">
                <a:solidFill>
                  <a:schemeClr val="tx1">
                    <a:lumMod val="95000"/>
                    <a:lumOff val="5000"/>
                  </a:schemeClr>
                </a:solidFill>
                <a:latin typeface="+mn-lt"/>
                <a:cs typeface="+mn-cs"/>
              </a:rPr>
              <a:t> No existe una política energética eléctrica discutida con los actores y sectores </a:t>
            </a:r>
          </a:p>
          <a:p>
            <a:pPr marL="342900" lvl="3" indent="-342900" algn="just">
              <a:lnSpc>
                <a:spcPct val="120000"/>
              </a:lnSpc>
              <a:buClr>
                <a:srgbClr val="FF0000"/>
              </a:buClr>
              <a:buFont typeface="Wingdings" pitchFamily="2" charset="2"/>
              <a:buChar char="Ø"/>
              <a:defRPr/>
            </a:pPr>
            <a:r>
              <a:rPr lang="es-ES" sz="2200" dirty="0">
                <a:solidFill>
                  <a:schemeClr val="tx1">
                    <a:lumMod val="95000"/>
                    <a:lumOff val="5000"/>
                  </a:schemeClr>
                </a:solidFill>
                <a:latin typeface="+mn-lt"/>
                <a:cs typeface="+mn-cs"/>
              </a:rPr>
              <a:t> No existe ordenamiento territorial</a:t>
            </a:r>
          </a:p>
          <a:p>
            <a:pPr marL="342900" lvl="3" indent="-342900" algn="just">
              <a:lnSpc>
                <a:spcPct val="120000"/>
              </a:lnSpc>
              <a:buClr>
                <a:srgbClr val="FF0000"/>
              </a:buClr>
              <a:buFont typeface="Wingdings" pitchFamily="2" charset="2"/>
              <a:buChar char="Ø"/>
              <a:defRPr/>
            </a:pPr>
            <a:r>
              <a:rPr lang="es-ES" sz="2200" dirty="0">
                <a:solidFill>
                  <a:schemeClr val="tx1">
                    <a:lumMod val="95000"/>
                    <a:lumOff val="5000"/>
                  </a:schemeClr>
                </a:solidFill>
                <a:latin typeface="+mn-lt"/>
                <a:cs typeface="+mn-cs"/>
              </a:rPr>
              <a:t> Los proyectos eléctricos se anuncian en el plan de obras y son evaluados ambientalmente  </a:t>
            </a:r>
          </a:p>
          <a:p>
            <a:pPr marL="342900" lvl="3" indent="-342900" algn="just">
              <a:lnSpc>
                <a:spcPct val="120000"/>
              </a:lnSpc>
              <a:buClr>
                <a:srgbClr val="FF0000"/>
              </a:buClr>
              <a:buFont typeface="Wingdings" pitchFamily="2" charset="2"/>
              <a:buChar char="Ø"/>
              <a:defRPr/>
            </a:pPr>
            <a:r>
              <a:rPr lang="es-ES" sz="2200" dirty="0">
                <a:solidFill>
                  <a:schemeClr val="tx1">
                    <a:lumMod val="95000"/>
                    <a:lumOff val="5000"/>
                  </a:schemeClr>
                </a:solidFill>
                <a:latin typeface="+mn-lt"/>
                <a:cs typeface="+mn-cs"/>
              </a:rPr>
              <a:t> Para las termoeléctricas no existe regulación de emisiones al agua y la del aire es reciente. </a:t>
            </a:r>
          </a:p>
          <a:p>
            <a:pPr marL="342900" lvl="3" indent="-342900" algn="just">
              <a:lnSpc>
                <a:spcPct val="120000"/>
              </a:lnSpc>
              <a:buClr>
                <a:srgbClr val="FF0000"/>
              </a:buClr>
              <a:buFont typeface="Wingdings" pitchFamily="2" charset="2"/>
              <a:buChar char="Ø"/>
              <a:defRPr/>
            </a:pPr>
            <a:r>
              <a:rPr lang="es-ES" sz="2200" dirty="0">
                <a:solidFill>
                  <a:schemeClr val="tx1">
                    <a:lumMod val="95000"/>
                    <a:lumOff val="5000"/>
                  </a:schemeClr>
                </a:solidFill>
                <a:latin typeface="+mn-lt"/>
                <a:cs typeface="+mn-cs"/>
              </a:rPr>
              <a:t> Implementación de tecnología de punta que optimice         </a:t>
            </a:r>
            <a:br>
              <a:rPr lang="es-ES" sz="2200" dirty="0">
                <a:solidFill>
                  <a:schemeClr val="tx1">
                    <a:lumMod val="95000"/>
                    <a:lumOff val="5000"/>
                  </a:schemeClr>
                </a:solidFill>
                <a:latin typeface="+mn-lt"/>
                <a:cs typeface="+mn-cs"/>
              </a:rPr>
            </a:br>
            <a:r>
              <a:rPr lang="es-ES" sz="2200" dirty="0">
                <a:solidFill>
                  <a:schemeClr val="tx1">
                    <a:lumMod val="95000"/>
                    <a:lumOff val="5000"/>
                  </a:schemeClr>
                </a:solidFill>
                <a:latin typeface="+mn-lt"/>
                <a:cs typeface="+mn-cs"/>
              </a:rPr>
              <a:t>    eficiencia de las centrales.</a:t>
            </a:r>
          </a:p>
          <a:p>
            <a:pPr marL="342900" lvl="3" indent="-342900" algn="just">
              <a:lnSpc>
                <a:spcPct val="120000"/>
              </a:lnSpc>
              <a:buClr>
                <a:srgbClr val="FF0000"/>
              </a:buClr>
              <a:buFont typeface="Wingdings" pitchFamily="2" charset="2"/>
              <a:buChar char="Ø"/>
              <a:defRPr/>
            </a:pPr>
            <a:r>
              <a:rPr lang="es-CL" sz="2200" dirty="0">
                <a:solidFill>
                  <a:schemeClr val="tx1">
                    <a:lumMod val="95000"/>
                    <a:lumOff val="5000"/>
                  </a:schemeClr>
                </a:solidFill>
                <a:latin typeface="+mn-lt"/>
                <a:cs typeface="+mn-cs"/>
              </a:rPr>
              <a:t> Vida útil de los proyectos termoeléctricos</a:t>
            </a:r>
          </a:p>
          <a:p>
            <a:pPr marL="342900" lvl="3" indent="-342900" algn="just">
              <a:lnSpc>
                <a:spcPct val="120000"/>
              </a:lnSpc>
              <a:buClr>
                <a:srgbClr val="FF0000"/>
              </a:buClr>
              <a:buFont typeface="Wingdings" pitchFamily="2" charset="2"/>
              <a:buChar char="Ø"/>
              <a:defRPr/>
            </a:pPr>
            <a:r>
              <a:rPr lang="es-CL" sz="2200" dirty="0">
                <a:solidFill>
                  <a:schemeClr val="tx1">
                    <a:lumMod val="95000"/>
                    <a:lumOff val="5000"/>
                  </a:schemeClr>
                </a:solidFill>
                <a:latin typeface="+mn-lt"/>
                <a:cs typeface="+mn-cs"/>
              </a:rPr>
              <a:t> No existe normativa sobre calidad de combustibles sólidos</a:t>
            </a:r>
            <a:endParaRPr lang="es-ES" sz="2200" dirty="0">
              <a:solidFill>
                <a:schemeClr val="tx1">
                  <a:lumMod val="95000"/>
                  <a:lumOff val="5000"/>
                </a:schemeClr>
              </a:solidFill>
              <a:latin typeface="+mn-lt"/>
              <a:cs typeface="+mn-cs"/>
            </a:endParaRPr>
          </a:p>
          <a:p>
            <a:pPr marL="342900" lvl="3" indent="-342900" algn="just">
              <a:lnSpc>
                <a:spcPct val="120000"/>
              </a:lnSpc>
              <a:buClr>
                <a:srgbClr val="FF0000"/>
              </a:buClr>
              <a:buFont typeface="Wingdings" pitchFamily="2" charset="2"/>
              <a:buChar char="Ø"/>
              <a:defRPr/>
            </a:pPr>
            <a:r>
              <a:rPr lang="es-ES" sz="2200" dirty="0">
                <a:solidFill>
                  <a:schemeClr val="tx1">
                    <a:lumMod val="95000"/>
                    <a:lumOff val="5000"/>
                  </a:schemeClr>
                </a:solidFill>
                <a:latin typeface="+mn-lt"/>
                <a:cs typeface="+mn-cs"/>
              </a:rPr>
              <a:t> Internalización de los costos socioeconómicos y ambientales</a:t>
            </a:r>
          </a:p>
        </p:txBody>
      </p:sp>
      <p:sp>
        <p:nvSpPr>
          <p:cNvPr id="6" name="1 Título"/>
          <p:cNvSpPr txBox="1">
            <a:spLocks/>
          </p:cNvSpPr>
          <p:nvPr/>
        </p:nvSpPr>
        <p:spPr bwMode="auto">
          <a:xfrm>
            <a:off x="-612576" y="428625"/>
            <a:ext cx="8229600" cy="703263"/>
          </a:xfrm>
          <a:prstGeom prst="rect">
            <a:avLst/>
          </a:prstGeom>
          <a:noFill/>
          <a:ln w="9525">
            <a:noFill/>
            <a:miter lim="800000"/>
            <a:headEnd/>
            <a:tailEnd/>
          </a:ln>
        </p:spPr>
        <p:txBody>
          <a:bodyPr anchor="ctr"/>
          <a:lstStyle/>
          <a:p>
            <a:pPr algn="ctr" eaLnBrk="0" hangingPunct="0">
              <a:defRPr/>
            </a:pPr>
            <a:r>
              <a:rPr lang="es-CL" sz="3200" b="1" dirty="0">
                <a:latin typeface="+mj-lt"/>
                <a:ea typeface="+mj-ea"/>
                <a:cs typeface="+mj-cs"/>
              </a:rPr>
              <a:t> </a:t>
            </a:r>
            <a:r>
              <a:rPr lang="es-CL" sz="3200" b="1" dirty="0">
                <a:solidFill>
                  <a:srgbClr val="FF0000"/>
                </a:solidFill>
                <a:latin typeface="Arial" pitchFamily="34" charset="0"/>
                <a:ea typeface="+mj-ea"/>
                <a:cs typeface="Arial" pitchFamily="34" charset="0"/>
              </a:rPr>
              <a:t>Reflexiones</a:t>
            </a:r>
            <a:endParaRPr lang="es-CL" sz="2400" dirty="0">
              <a:solidFill>
                <a:srgbClr val="FF0000"/>
              </a:solidFill>
              <a:latin typeface="Arial" pitchFamily="34" charset="0"/>
              <a:ea typeface="+mj-ea"/>
              <a:cs typeface="Arial" pitchFamily="34" charset="0"/>
            </a:endParaRPr>
          </a:p>
        </p:txBody>
      </p:sp>
    </p:spTree>
    <p:extLst>
      <p:ext uri="{BB962C8B-B14F-4D97-AF65-F5344CB8AC3E}">
        <p14:creationId xmlns:p14="http://schemas.microsoft.com/office/powerpoint/2010/main" val="313849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605"/>
                                        </p:tgtEl>
                                        <p:attrNameLst>
                                          <p:attrName>style.visibility</p:attrName>
                                        </p:attrNameLst>
                                      </p:cBhvr>
                                      <p:to>
                                        <p:strVal val="visible"/>
                                      </p:to>
                                    </p:set>
                                    <p:anim calcmode="lin" valueType="num">
                                      <p:cBhvr additive="base">
                                        <p:cTn id="11" dur="500" fill="hold"/>
                                        <p:tgtEl>
                                          <p:spTgt spid="25605"/>
                                        </p:tgtEl>
                                        <p:attrNameLst>
                                          <p:attrName>ppt_x</p:attrName>
                                        </p:attrNameLst>
                                      </p:cBhvr>
                                      <p:tavLst>
                                        <p:tav tm="0">
                                          <p:val>
                                            <p:strVal val="#ppt_x"/>
                                          </p:val>
                                        </p:tav>
                                        <p:tav tm="100000">
                                          <p:val>
                                            <p:strVal val="#ppt_x"/>
                                          </p:val>
                                        </p:tav>
                                      </p:tavLst>
                                    </p:anim>
                                    <p:anim calcmode="lin" valueType="num">
                                      <p:cBhvr additive="base">
                                        <p:cTn id="12" dur="500" fill="hold"/>
                                        <p:tgtEl>
                                          <p:spTgt spid="2560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5602"/>
                                        </p:tgtEl>
                                        <p:attrNameLst>
                                          <p:attrName>style.visibility</p:attrName>
                                        </p:attrNameLst>
                                      </p:cBhvr>
                                      <p:to>
                                        <p:strVal val="visible"/>
                                      </p:to>
                                    </p:set>
                                    <p:anim calcmode="lin" valueType="num">
                                      <p:cBhvr additive="base">
                                        <p:cTn id="15" dur="500" fill="hold"/>
                                        <p:tgtEl>
                                          <p:spTgt spid="25602"/>
                                        </p:tgtEl>
                                        <p:attrNameLst>
                                          <p:attrName>ppt_x</p:attrName>
                                        </p:attrNameLst>
                                      </p:cBhvr>
                                      <p:tavLst>
                                        <p:tav tm="0">
                                          <p:val>
                                            <p:strVal val="#ppt_x"/>
                                          </p:val>
                                        </p:tav>
                                        <p:tav tm="100000">
                                          <p:val>
                                            <p:strVal val="#ppt_x"/>
                                          </p:val>
                                        </p:tav>
                                      </p:tavLst>
                                    </p:anim>
                                    <p:anim calcmode="lin" valueType="num">
                                      <p:cBhvr additive="base">
                                        <p:cTn id="16"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914400" y="1341"/>
            <a:ext cx="8229600" cy="1143000"/>
          </a:xfrm>
        </p:spPr>
        <p:txBody>
          <a:bodyPr>
            <a:normAutofit/>
          </a:bodyPr>
          <a:lstStyle/>
          <a:p>
            <a:pPr algn="ctr"/>
            <a:r>
              <a:rPr lang="es-MX" sz="4000" b="1" dirty="0" smtClean="0">
                <a:solidFill>
                  <a:srgbClr val="FF0000"/>
                </a:solidFill>
              </a:rPr>
              <a:t>Diagnostico para Chile</a:t>
            </a:r>
            <a:endParaRPr lang="es-ES" sz="4000" b="1" dirty="0" smtClean="0">
              <a:solidFill>
                <a:srgbClr val="FF0000"/>
              </a:solidFill>
            </a:endParaRPr>
          </a:p>
        </p:txBody>
      </p:sp>
      <p:sp>
        <p:nvSpPr>
          <p:cNvPr id="34820" name="Rectangle 3"/>
          <p:cNvSpPr>
            <a:spLocks noGrp="1" noChangeArrowheads="1"/>
          </p:cNvSpPr>
          <p:nvPr>
            <p:ph type="body" idx="1"/>
          </p:nvPr>
        </p:nvSpPr>
        <p:spPr>
          <a:xfrm>
            <a:off x="179512" y="1124744"/>
            <a:ext cx="8856984" cy="5733256"/>
          </a:xfrm>
        </p:spPr>
        <p:txBody>
          <a:bodyPr>
            <a:normAutofit/>
          </a:bodyPr>
          <a:lstStyle/>
          <a:p>
            <a:pPr marL="457200" indent="-457200" algn="just">
              <a:buClr>
                <a:srgbClr val="FF0000"/>
              </a:buClr>
              <a:buFont typeface="+mj-lt"/>
              <a:buAutoNum type="arabicPeriod"/>
            </a:pPr>
            <a:r>
              <a:rPr lang="es-ES" sz="2500" b="1" dirty="0" smtClean="0">
                <a:solidFill>
                  <a:schemeClr val="tx1">
                    <a:lumMod val="95000"/>
                    <a:lumOff val="5000"/>
                  </a:schemeClr>
                </a:solidFill>
              </a:rPr>
              <a:t>Falta de liderazgo estratégico del Estado en el desarrollo del sector eléctrico.</a:t>
            </a:r>
            <a:endParaRPr lang="es-MX" sz="2500" dirty="0" smtClean="0">
              <a:solidFill>
                <a:schemeClr val="tx1">
                  <a:lumMod val="95000"/>
                  <a:lumOff val="5000"/>
                </a:schemeClr>
              </a:solidFill>
            </a:endParaRPr>
          </a:p>
          <a:p>
            <a:pPr marL="534988" lvl="1" indent="-342900" algn="just">
              <a:buClr>
                <a:srgbClr val="FF0000"/>
              </a:buClr>
              <a:buFont typeface="Wingdings" pitchFamily="2" charset="2"/>
              <a:buChar char="Ø"/>
            </a:pPr>
            <a:r>
              <a:rPr lang="es-MX" sz="2500" dirty="0" smtClean="0">
                <a:solidFill>
                  <a:schemeClr val="tx1">
                    <a:lumMod val="95000"/>
                    <a:lumOff val="5000"/>
                  </a:schemeClr>
                </a:solidFill>
              </a:rPr>
              <a:t>Es el sector Privado el que define el desarrollo estratégico del Mercado Eléctrico. </a:t>
            </a:r>
          </a:p>
          <a:p>
            <a:pPr marL="534988" lvl="1" indent="-342900" algn="just">
              <a:buClr>
                <a:srgbClr val="FF0000"/>
              </a:buClr>
              <a:buFont typeface="Wingdings" pitchFamily="2" charset="2"/>
              <a:buChar char="Ø"/>
            </a:pPr>
            <a:r>
              <a:rPr lang="es-MX" sz="2500" dirty="0" smtClean="0">
                <a:solidFill>
                  <a:schemeClr val="tx1">
                    <a:lumMod val="95000"/>
                    <a:lumOff val="5000"/>
                  </a:schemeClr>
                </a:solidFill>
              </a:rPr>
              <a:t>El Gobierno sólo tiene el Rol de elaborar un Plan Indicativo de Obras, que no es obligatorio</a:t>
            </a:r>
            <a:endParaRPr lang="es-ES" sz="2500" b="1" dirty="0" smtClean="0">
              <a:solidFill>
                <a:schemeClr val="tx1">
                  <a:lumMod val="95000"/>
                  <a:lumOff val="5000"/>
                </a:schemeClr>
              </a:solidFill>
            </a:endParaRPr>
          </a:p>
          <a:p>
            <a:pPr marL="457200" indent="-457200" algn="just">
              <a:buClr>
                <a:srgbClr val="FF0000"/>
              </a:buClr>
              <a:buFont typeface="+mj-lt"/>
              <a:buAutoNum type="arabicPeriod"/>
            </a:pPr>
            <a:r>
              <a:rPr lang="es-ES" sz="2500" b="1" dirty="0" smtClean="0">
                <a:solidFill>
                  <a:schemeClr val="tx1">
                    <a:lumMod val="95000"/>
                    <a:lumOff val="5000"/>
                  </a:schemeClr>
                </a:solidFill>
              </a:rPr>
              <a:t>Altos precios de la electricidad. </a:t>
            </a:r>
            <a:endParaRPr lang="es-ES" sz="2500" dirty="0" smtClean="0">
              <a:solidFill>
                <a:schemeClr val="tx1">
                  <a:lumMod val="95000"/>
                  <a:lumOff val="5000"/>
                </a:schemeClr>
              </a:solidFill>
            </a:endParaRPr>
          </a:p>
          <a:p>
            <a:pPr marL="534988" lvl="1" indent="-342900" algn="just">
              <a:buClr>
                <a:srgbClr val="FF0000"/>
              </a:buClr>
              <a:buFont typeface="Wingdings" pitchFamily="2" charset="2"/>
              <a:buChar char="Ø"/>
            </a:pPr>
            <a:r>
              <a:rPr lang="es-ES" sz="2500" dirty="0" smtClean="0">
                <a:solidFill>
                  <a:schemeClr val="tx1">
                    <a:lumMod val="95000"/>
                    <a:lumOff val="5000"/>
                  </a:schemeClr>
                </a:solidFill>
              </a:rPr>
              <a:t>En la actualidad Chile tiene uno de los precios de electricidad más caros del mundo. </a:t>
            </a:r>
          </a:p>
          <a:p>
            <a:pPr marL="534988" lvl="1" indent="-342900" algn="just">
              <a:buClr>
                <a:srgbClr val="FF0000"/>
              </a:buClr>
              <a:buFont typeface="Wingdings" pitchFamily="2" charset="2"/>
              <a:buChar char="Ø"/>
            </a:pPr>
            <a:r>
              <a:rPr lang="es-ES" sz="2500" dirty="0" smtClean="0">
                <a:solidFill>
                  <a:schemeClr val="tx1">
                    <a:lumMod val="95000"/>
                    <a:lumOff val="5000"/>
                  </a:schemeClr>
                </a:solidFill>
              </a:rPr>
              <a:t>Chile tiene un mercado opaco, concentrado e ineficiente y además, con un Estado incapaz de intervenir. </a:t>
            </a:r>
            <a:endParaRPr lang="es-MX" sz="2500" dirty="0" smtClean="0">
              <a:solidFill>
                <a:schemeClr val="tx1">
                  <a:lumMod val="95000"/>
                  <a:lumOff val="5000"/>
                </a:schemeClr>
              </a:solidFill>
            </a:endParaRPr>
          </a:p>
          <a:p>
            <a:pPr marL="534988" lvl="1" indent="-342900" algn="just">
              <a:buClr>
                <a:srgbClr val="FF0000"/>
              </a:buClr>
              <a:buFont typeface="Wingdings" pitchFamily="2" charset="2"/>
              <a:buChar char="Ø"/>
            </a:pPr>
            <a:r>
              <a:rPr lang="es-MX" sz="2500" dirty="0" smtClean="0">
                <a:solidFill>
                  <a:schemeClr val="tx1">
                    <a:lumMod val="95000"/>
                    <a:lumOff val="5000"/>
                  </a:schemeClr>
                </a:solidFill>
              </a:rPr>
              <a:t>Esto afecta a la ciudadanía y al desarrollo productivo del país.</a:t>
            </a:r>
            <a:endParaRPr lang="es-ES" sz="2500" dirty="0" smtClean="0">
              <a:solidFill>
                <a:schemeClr val="tx1">
                  <a:lumMod val="95000"/>
                  <a:lumOff val="5000"/>
                </a:schemeClr>
              </a:solidFill>
            </a:endParaRPr>
          </a:p>
        </p:txBody>
      </p:sp>
    </p:spTree>
    <p:extLst>
      <p:ext uri="{BB962C8B-B14F-4D97-AF65-F5344CB8AC3E}">
        <p14:creationId xmlns:p14="http://schemas.microsoft.com/office/powerpoint/2010/main" val="11472518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additive="base">
                                        <p:cTn id="7" dur="500" fill="hold"/>
                                        <p:tgtEl>
                                          <p:spTgt spid="34819"/>
                                        </p:tgtEl>
                                        <p:attrNameLst>
                                          <p:attrName>ppt_x</p:attrName>
                                        </p:attrNameLst>
                                      </p:cBhvr>
                                      <p:tavLst>
                                        <p:tav tm="0">
                                          <p:val>
                                            <p:strVal val="#ppt_x"/>
                                          </p:val>
                                        </p:tav>
                                        <p:tav tm="100000">
                                          <p:val>
                                            <p:strVal val="#ppt_x"/>
                                          </p:val>
                                        </p:tav>
                                      </p:tavLst>
                                    </p:anim>
                                    <p:anim calcmode="lin" valueType="num">
                                      <p:cBhvr additive="base">
                                        <p:cTn id="8" dur="500" fill="hold"/>
                                        <p:tgtEl>
                                          <p:spTgt spid="348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820">
                                            <p:txEl>
                                              <p:pRg st="0" end="0"/>
                                            </p:txEl>
                                          </p:spTgt>
                                        </p:tgtEl>
                                        <p:attrNameLst>
                                          <p:attrName>style.visibility</p:attrName>
                                        </p:attrNameLst>
                                      </p:cBhvr>
                                      <p:to>
                                        <p:strVal val="visible"/>
                                      </p:to>
                                    </p:set>
                                    <p:anim calcmode="lin" valueType="num">
                                      <p:cBhvr additive="base">
                                        <p:cTn id="11" dur="500" fill="hold"/>
                                        <p:tgtEl>
                                          <p:spTgt spid="34820">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4820">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4820">
                                            <p:txEl>
                                              <p:pRg st="1" end="1"/>
                                            </p:txEl>
                                          </p:spTgt>
                                        </p:tgtEl>
                                        <p:attrNameLst>
                                          <p:attrName>style.visibility</p:attrName>
                                        </p:attrNameLst>
                                      </p:cBhvr>
                                      <p:to>
                                        <p:strVal val="visible"/>
                                      </p:to>
                                    </p:set>
                                    <p:anim calcmode="lin" valueType="num">
                                      <p:cBhvr additive="base">
                                        <p:cTn id="15" dur="500" fill="hold"/>
                                        <p:tgtEl>
                                          <p:spTgt spid="34820">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4820">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820">
                                            <p:txEl>
                                              <p:pRg st="2" end="2"/>
                                            </p:txEl>
                                          </p:spTgt>
                                        </p:tgtEl>
                                        <p:attrNameLst>
                                          <p:attrName>style.visibility</p:attrName>
                                        </p:attrNameLst>
                                      </p:cBhvr>
                                      <p:to>
                                        <p:strVal val="visible"/>
                                      </p:to>
                                    </p:set>
                                    <p:anim calcmode="lin" valueType="num">
                                      <p:cBhvr additive="base">
                                        <p:cTn id="19" dur="500" fill="hold"/>
                                        <p:tgtEl>
                                          <p:spTgt spid="3482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20">
                                            <p:txEl>
                                              <p:pRg st="2" end="2"/>
                                            </p:txEl>
                                          </p:spTgt>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34820">
                                            <p:txEl>
                                              <p:pRg st="3" end="3"/>
                                            </p:txEl>
                                          </p:spTgt>
                                        </p:tgtEl>
                                        <p:attrNameLst>
                                          <p:attrName>style.visibility</p:attrName>
                                        </p:attrNameLst>
                                      </p:cBhvr>
                                      <p:to>
                                        <p:strVal val="visible"/>
                                      </p:to>
                                    </p:set>
                                    <p:anim calcmode="lin" valueType="num">
                                      <p:cBhvr additive="base">
                                        <p:cTn id="24" dur="500" fill="hold"/>
                                        <p:tgtEl>
                                          <p:spTgt spid="34820">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4820">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4820">
                                            <p:txEl>
                                              <p:pRg st="4" end="4"/>
                                            </p:txEl>
                                          </p:spTgt>
                                        </p:tgtEl>
                                        <p:attrNameLst>
                                          <p:attrName>style.visibility</p:attrName>
                                        </p:attrNameLst>
                                      </p:cBhvr>
                                      <p:to>
                                        <p:strVal val="visible"/>
                                      </p:to>
                                    </p:set>
                                    <p:anim calcmode="lin" valueType="num">
                                      <p:cBhvr additive="base">
                                        <p:cTn id="28" dur="500" fill="hold"/>
                                        <p:tgtEl>
                                          <p:spTgt spid="34820">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4820">
                                            <p:txEl>
                                              <p:pRg st="4" end="4"/>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4820">
                                            <p:txEl>
                                              <p:pRg st="5" end="5"/>
                                            </p:txEl>
                                          </p:spTgt>
                                        </p:tgtEl>
                                        <p:attrNameLst>
                                          <p:attrName>style.visibility</p:attrName>
                                        </p:attrNameLst>
                                      </p:cBhvr>
                                      <p:to>
                                        <p:strVal val="visible"/>
                                      </p:to>
                                    </p:set>
                                    <p:anim calcmode="lin" valueType="num">
                                      <p:cBhvr additive="base">
                                        <p:cTn id="32" dur="500" fill="hold"/>
                                        <p:tgtEl>
                                          <p:spTgt spid="34820">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4820">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4820">
                                            <p:txEl>
                                              <p:pRg st="6" end="6"/>
                                            </p:txEl>
                                          </p:spTgt>
                                        </p:tgtEl>
                                        <p:attrNameLst>
                                          <p:attrName>style.visibility</p:attrName>
                                        </p:attrNameLst>
                                      </p:cBhvr>
                                      <p:to>
                                        <p:strVal val="visible"/>
                                      </p:to>
                                    </p:set>
                                    <p:anim calcmode="lin" valueType="num">
                                      <p:cBhvr additive="base">
                                        <p:cTn id="36" dur="500" fill="hold"/>
                                        <p:tgtEl>
                                          <p:spTgt spid="34820">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482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0"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467544" y="-99392"/>
            <a:ext cx="8229600" cy="1143000"/>
          </a:xfrm>
        </p:spPr>
        <p:txBody>
          <a:bodyPr>
            <a:normAutofit/>
          </a:bodyPr>
          <a:lstStyle/>
          <a:p>
            <a:pPr algn="ctr"/>
            <a:r>
              <a:rPr lang="es-MX" sz="4000" b="1" dirty="0" smtClean="0">
                <a:solidFill>
                  <a:srgbClr val="FF0000"/>
                </a:solidFill>
              </a:rPr>
              <a:t>Diagnostico para Chile</a:t>
            </a:r>
            <a:endParaRPr lang="es-ES" sz="4000" b="1" dirty="0" smtClean="0">
              <a:solidFill>
                <a:srgbClr val="FF0000"/>
              </a:solidFill>
            </a:endParaRPr>
          </a:p>
        </p:txBody>
      </p:sp>
      <p:sp>
        <p:nvSpPr>
          <p:cNvPr id="35844" name="Rectangle 3"/>
          <p:cNvSpPr>
            <a:spLocks noGrp="1" noChangeArrowheads="1"/>
          </p:cNvSpPr>
          <p:nvPr>
            <p:ph type="body" idx="1"/>
          </p:nvPr>
        </p:nvSpPr>
        <p:spPr>
          <a:xfrm>
            <a:off x="107504" y="980728"/>
            <a:ext cx="8928992" cy="5589240"/>
          </a:xfrm>
        </p:spPr>
        <p:txBody>
          <a:bodyPr>
            <a:noAutofit/>
          </a:bodyPr>
          <a:lstStyle/>
          <a:p>
            <a:pPr marL="457200" indent="-457200">
              <a:lnSpc>
                <a:spcPct val="90000"/>
              </a:lnSpc>
              <a:buClr>
                <a:srgbClr val="FF0000"/>
              </a:buClr>
              <a:buFont typeface="+mj-lt"/>
              <a:buAutoNum type="arabicPeriod" startAt="3"/>
            </a:pPr>
            <a:r>
              <a:rPr lang="es-ES" sz="2300" b="1" dirty="0" smtClean="0">
                <a:solidFill>
                  <a:schemeClr val="tx1">
                    <a:lumMod val="95000"/>
                    <a:lumOff val="5000"/>
                  </a:schemeClr>
                </a:solidFill>
              </a:rPr>
              <a:t>Dependencia energética</a:t>
            </a:r>
            <a:endParaRPr lang="es-ES" sz="2300" dirty="0" smtClean="0">
              <a:solidFill>
                <a:schemeClr val="tx1">
                  <a:lumMod val="95000"/>
                  <a:lumOff val="5000"/>
                </a:schemeClr>
              </a:solidFill>
            </a:endParaRPr>
          </a:p>
          <a:p>
            <a:pPr marL="649288" lvl="1" indent="-457200" algn="just">
              <a:lnSpc>
                <a:spcPct val="90000"/>
              </a:lnSpc>
              <a:buClr>
                <a:srgbClr val="FF0000"/>
              </a:buClr>
              <a:buFont typeface="Wingdings" pitchFamily="2" charset="2"/>
              <a:buChar char="Ø"/>
            </a:pPr>
            <a:r>
              <a:rPr lang="es-ES" sz="2300" dirty="0" smtClean="0">
                <a:solidFill>
                  <a:schemeClr val="tx1">
                    <a:lumMod val="95000"/>
                    <a:lumOff val="5000"/>
                  </a:schemeClr>
                </a:solidFill>
              </a:rPr>
              <a:t>Alta dependencia de las importaciones de combustibles fósiles </a:t>
            </a:r>
          </a:p>
          <a:p>
            <a:pPr marL="649288" lvl="1" indent="-457200" algn="just">
              <a:lnSpc>
                <a:spcPct val="90000"/>
              </a:lnSpc>
              <a:buClr>
                <a:srgbClr val="FF0000"/>
              </a:buClr>
              <a:buFont typeface="Wingdings" pitchFamily="2" charset="2"/>
              <a:buChar char="Ø"/>
            </a:pPr>
            <a:r>
              <a:rPr lang="es-ES" sz="2300" dirty="0" smtClean="0">
                <a:solidFill>
                  <a:schemeClr val="tx1">
                    <a:lumMod val="95000"/>
                    <a:lumOff val="5000"/>
                  </a:schemeClr>
                </a:solidFill>
              </a:rPr>
              <a:t>La tendencia mundial de creciente escasez, volatilidad y aumento del precio de los combustibles fósiles,  obliga opciones energéticas que  reduzcan la dependencia</a:t>
            </a:r>
          </a:p>
          <a:p>
            <a:pPr marL="649288" lvl="1" indent="-457200" algn="just">
              <a:lnSpc>
                <a:spcPct val="90000"/>
              </a:lnSpc>
              <a:buClr>
                <a:srgbClr val="FF0000"/>
              </a:buClr>
              <a:buFont typeface="Wingdings" pitchFamily="2" charset="2"/>
              <a:buChar char="Ø"/>
            </a:pPr>
            <a:r>
              <a:rPr lang="es-ES" sz="2300" dirty="0" smtClean="0">
                <a:solidFill>
                  <a:schemeClr val="tx1">
                    <a:lumMod val="95000"/>
                    <a:lumOff val="5000"/>
                  </a:schemeClr>
                </a:solidFill>
              </a:rPr>
              <a:t>El diseño energético de Chile siempre ha apostado por privilegiar -y depender- de una fuente, la más barata. </a:t>
            </a:r>
            <a:endParaRPr lang="es-ES" sz="2300" b="1" dirty="0" smtClean="0">
              <a:solidFill>
                <a:schemeClr val="tx1">
                  <a:lumMod val="95000"/>
                  <a:lumOff val="5000"/>
                </a:schemeClr>
              </a:solidFill>
            </a:endParaRPr>
          </a:p>
          <a:p>
            <a:pPr marL="457200" indent="-457200">
              <a:lnSpc>
                <a:spcPct val="90000"/>
              </a:lnSpc>
              <a:buClr>
                <a:srgbClr val="FF0000"/>
              </a:buClr>
              <a:buFont typeface="+mj-lt"/>
              <a:buAutoNum type="arabicPeriod" startAt="3"/>
            </a:pPr>
            <a:r>
              <a:rPr lang="es-ES" sz="2300" b="1" dirty="0" smtClean="0">
                <a:solidFill>
                  <a:schemeClr val="tx1">
                    <a:lumMod val="95000"/>
                    <a:lumOff val="5000"/>
                  </a:schemeClr>
                </a:solidFill>
              </a:rPr>
              <a:t>Vulnerabilidad del sistema eléctrico chileno</a:t>
            </a:r>
            <a:endParaRPr lang="es-ES" sz="2300" dirty="0" smtClean="0">
              <a:solidFill>
                <a:schemeClr val="tx1">
                  <a:lumMod val="95000"/>
                  <a:lumOff val="5000"/>
                </a:schemeClr>
              </a:solidFill>
            </a:endParaRPr>
          </a:p>
          <a:p>
            <a:pPr marL="649288" lvl="1" indent="-457200" algn="just">
              <a:lnSpc>
                <a:spcPct val="90000"/>
              </a:lnSpc>
              <a:buClr>
                <a:srgbClr val="FF0000"/>
              </a:buClr>
              <a:buFont typeface="Wingdings" pitchFamily="2" charset="2"/>
              <a:buChar char="Ø"/>
            </a:pPr>
            <a:r>
              <a:rPr lang="es-ES" sz="2300" dirty="0" smtClean="0">
                <a:solidFill>
                  <a:schemeClr val="tx1">
                    <a:lumMod val="95000"/>
                    <a:lumOff val="5000"/>
                  </a:schemeClr>
                </a:solidFill>
              </a:rPr>
              <a:t>Creciente vulnerabilidad del abastecimiento que se expresa en:</a:t>
            </a:r>
          </a:p>
          <a:p>
            <a:pPr marL="649288" lvl="1" indent="-457200" algn="just">
              <a:lnSpc>
                <a:spcPct val="90000"/>
              </a:lnSpc>
              <a:buClr>
                <a:srgbClr val="FF0000"/>
              </a:buClr>
              <a:buFont typeface="Wingdings" pitchFamily="2" charset="2"/>
              <a:buChar char="Ø"/>
            </a:pPr>
            <a:r>
              <a:rPr lang="es-ES" sz="2300" dirty="0" smtClean="0">
                <a:solidFill>
                  <a:schemeClr val="tx1">
                    <a:lumMod val="95000"/>
                    <a:lumOff val="5000"/>
                  </a:schemeClr>
                </a:solidFill>
              </a:rPr>
              <a:t>Racionamiento a fines de los años 80 y durante 1998-1999,</a:t>
            </a:r>
          </a:p>
          <a:p>
            <a:pPr marL="649288" lvl="1" indent="-457200" algn="just">
              <a:lnSpc>
                <a:spcPct val="90000"/>
              </a:lnSpc>
              <a:buClr>
                <a:srgbClr val="FF0000"/>
              </a:buClr>
              <a:buFont typeface="Wingdings" pitchFamily="2" charset="2"/>
              <a:buChar char="Ø"/>
            </a:pPr>
            <a:r>
              <a:rPr lang="es-ES" sz="2300" dirty="0" smtClean="0">
                <a:solidFill>
                  <a:schemeClr val="tx1">
                    <a:lumMod val="95000"/>
                    <a:lumOff val="5000"/>
                  </a:schemeClr>
                </a:solidFill>
              </a:rPr>
              <a:t>Decretos preventivos de racionamiento en 2008, 2010 y 2011 por restricciones de transmisión e hídricas; y adicionalmente “sequía de gas natural” en años recientes (2003 a 2010)</a:t>
            </a:r>
          </a:p>
          <a:p>
            <a:pPr marL="649288" lvl="1" indent="-457200" algn="just">
              <a:lnSpc>
                <a:spcPct val="90000"/>
              </a:lnSpc>
              <a:buClr>
                <a:srgbClr val="FF0000"/>
              </a:buClr>
              <a:buFont typeface="Wingdings" pitchFamily="2" charset="2"/>
              <a:buChar char="Ø"/>
            </a:pPr>
            <a:r>
              <a:rPr lang="es-ES" sz="2300" dirty="0" smtClean="0">
                <a:solidFill>
                  <a:schemeClr val="tx1">
                    <a:lumMod val="95000"/>
                    <a:lumOff val="5000"/>
                  </a:schemeClr>
                </a:solidFill>
              </a:rPr>
              <a:t>El modelo vigente libera a las empresas generadoras de la obligación de invertir, lo que mantiene el sistema eléctrico al límite del colapso.</a:t>
            </a:r>
          </a:p>
        </p:txBody>
      </p:sp>
    </p:spTree>
    <p:extLst>
      <p:ext uri="{BB962C8B-B14F-4D97-AF65-F5344CB8AC3E}">
        <p14:creationId xmlns:p14="http://schemas.microsoft.com/office/powerpoint/2010/main" val="1126832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ppt_x"/>
                                          </p:val>
                                        </p:tav>
                                        <p:tav tm="100000">
                                          <p:val>
                                            <p:strVal val="#ppt_x"/>
                                          </p:val>
                                        </p:tav>
                                      </p:tavLst>
                                    </p:anim>
                                    <p:anim calcmode="lin" valueType="num">
                                      <p:cBhvr additive="base">
                                        <p:cTn id="8" dur="500" fill="hold"/>
                                        <p:tgtEl>
                                          <p:spTgt spid="3584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844">
                                            <p:txEl>
                                              <p:pRg st="0" end="0"/>
                                            </p:txEl>
                                          </p:spTgt>
                                        </p:tgtEl>
                                        <p:attrNameLst>
                                          <p:attrName>style.visibility</p:attrName>
                                        </p:attrNameLst>
                                      </p:cBhvr>
                                      <p:to>
                                        <p:strVal val="visible"/>
                                      </p:to>
                                    </p:set>
                                    <p:anim calcmode="lin" valueType="num">
                                      <p:cBhvr additive="base">
                                        <p:cTn id="11" dur="500" fill="hold"/>
                                        <p:tgtEl>
                                          <p:spTgt spid="3584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584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844">
                                            <p:txEl>
                                              <p:pRg st="1" end="1"/>
                                            </p:txEl>
                                          </p:spTgt>
                                        </p:tgtEl>
                                        <p:attrNameLst>
                                          <p:attrName>style.visibility</p:attrName>
                                        </p:attrNameLst>
                                      </p:cBhvr>
                                      <p:to>
                                        <p:strVal val="visible"/>
                                      </p:to>
                                    </p:set>
                                    <p:anim calcmode="lin" valueType="num">
                                      <p:cBhvr additive="base">
                                        <p:cTn id="15" dur="500" fill="hold"/>
                                        <p:tgtEl>
                                          <p:spTgt spid="3584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5844">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5844">
                                            <p:txEl>
                                              <p:pRg st="2" end="2"/>
                                            </p:txEl>
                                          </p:spTgt>
                                        </p:tgtEl>
                                        <p:attrNameLst>
                                          <p:attrName>style.visibility</p:attrName>
                                        </p:attrNameLst>
                                      </p:cBhvr>
                                      <p:to>
                                        <p:strVal val="visible"/>
                                      </p:to>
                                    </p:set>
                                    <p:anim calcmode="lin" valueType="num">
                                      <p:cBhvr additive="base">
                                        <p:cTn id="19" dur="500" fill="hold"/>
                                        <p:tgtEl>
                                          <p:spTgt spid="3584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4">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844">
                                            <p:txEl>
                                              <p:pRg st="3" end="3"/>
                                            </p:txEl>
                                          </p:spTgt>
                                        </p:tgtEl>
                                        <p:attrNameLst>
                                          <p:attrName>style.visibility</p:attrName>
                                        </p:attrNameLst>
                                      </p:cBhvr>
                                      <p:to>
                                        <p:strVal val="visible"/>
                                      </p:to>
                                    </p:set>
                                    <p:anim calcmode="lin" valueType="num">
                                      <p:cBhvr additive="base">
                                        <p:cTn id="23" dur="500" fill="hold"/>
                                        <p:tgtEl>
                                          <p:spTgt spid="3584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5844">
                                            <p:txEl>
                                              <p:pRg st="3" end="3"/>
                                            </p:tx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35844">
                                            <p:txEl>
                                              <p:pRg st="4" end="4"/>
                                            </p:txEl>
                                          </p:spTgt>
                                        </p:tgtEl>
                                        <p:attrNameLst>
                                          <p:attrName>style.visibility</p:attrName>
                                        </p:attrNameLst>
                                      </p:cBhvr>
                                      <p:to>
                                        <p:strVal val="visible"/>
                                      </p:to>
                                    </p:set>
                                    <p:anim calcmode="lin" valueType="num">
                                      <p:cBhvr additive="base">
                                        <p:cTn id="28" dur="500" fill="hold"/>
                                        <p:tgtEl>
                                          <p:spTgt spid="35844">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5844">
                                            <p:txEl>
                                              <p:pRg st="4" end="4"/>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5844">
                                            <p:txEl>
                                              <p:pRg st="5" end="5"/>
                                            </p:txEl>
                                          </p:spTgt>
                                        </p:tgtEl>
                                        <p:attrNameLst>
                                          <p:attrName>style.visibility</p:attrName>
                                        </p:attrNameLst>
                                      </p:cBhvr>
                                      <p:to>
                                        <p:strVal val="visible"/>
                                      </p:to>
                                    </p:set>
                                    <p:anim calcmode="lin" valueType="num">
                                      <p:cBhvr additive="base">
                                        <p:cTn id="32" dur="500" fill="hold"/>
                                        <p:tgtEl>
                                          <p:spTgt spid="35844">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5844">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5844">
                                            <p:txEl>
                                              <p:pRg st="6" end="6"/>
                                            </p:txEl>
                                          </p:spTgt>
                                        </p:tgtEl>
                                        <p:attrNameLst>
                                          <p:attrName>style.visibility</p:attrName>
                                        </p:attrNameLst>
                                      </p:cBhvr>
                                      <p:to>
                                        <p:strVal val="visible"/>
                                      </p:to>
                                    </p:set>
                                    <p:anim calcmode="lin" valueType="num">
                                      <p:cBhvr additive="base">
                                        <p:cTn id="36" dur="500" fill="hold"/>
                                        <p:tgtEl>
                                          <p:spTgt spid="35844">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5844">
                                            <p:txEl>
                                              <p:pRg st="6" end="6"/>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5844">
                                            <p:txEl>
                                              <p:pRg st="7" end="7"/>
                                            </p:txEl>
                                          </p:spTgt>
                                        </p:tgtEl>
                                        <p:attrNameLst>
                                          <p:attrName>style.visibility</p:attrName>
                                        </p:attrNameLst>
                                      </p:cBhvr>
                                      <p:to>
                                        <p:strVal val="visible"/>
                                      </p:to>
                                    </p:set>
                                    <p:anim calcmode="lin" valueType="num">
                                      <p:cBhvr additive="base">
                                        <p:cTn id="40" dur="500" fill="hold"/>
                                        <p:tgtEl>
                                          <p:spTgt spid="35844">
                                            <p:txEl>
                                              <p:pRg st="7" end="7"/>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5844">
                                            <p:txEl>
                                              <p:pRg st="7" end="7"/>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5844">
                                            <p:txEl>
                                              <p:pRg st="8" end="8"/>
                                            </p:txEl>
                                          </p:spTgt>
                                        </p:tgtEl>
                                        <p:attrNameLst>
                                          <p:attrName>style.visibility</p:attrName>
                                        </p:attrNameLst>
                                      </p:cBhvr>
                                      <p:to>
                                        <p:strVal val="visible"/>
                                      </p:to>
                                    </p:set>
                                    <p:anim calcmode="lin" valueType="num">
                                      <p:cBhvr additive="base">
                                        <p:cTn id="44" dur="500" fill="hold"/>
                                        <p:tgtEl>
                                          <p:spTgt spid="35844">
                                            <p:txEl>
                                              <p:pRg st="8" end="8"/>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584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P spid="35844"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914400" y="-243408"/>
            <a:ext cx="8229600" cy="1143000"/>
          </a:xfrm>
        </p:spPr>
        <p:txBody>
          <a:bodyPr>
            <a:normAutofit/>
          </a:bodyPr>
          <a:lstStyle/>
          <a:p>
            <a:r>
              <a:rPr lang="es-MX" sz="4000" b="1" dirty="0" smtClean="0">
                <a:solidFill>
                  <a:srgbClr val="FF0000"/>
                </a:solidFill>
              </a:rPr>
              <a:t>Diagnostico para Chile</a:t>
            </a:r>
            <a:endParaRPr lang="es-ES" sz="4000" b="1" dirty="0" smtClean="0">
              <a:solidFill>
                <a:srgbClr val="FF0000"/>
              </a:solidFill>
            </a:endParaRPr>
          </a:p>
        </p:txBody>
      </p:sp>
      <p:sp>
        <p:nvSpPr>
          <p:cNvPr id="36868" name="Rectangle 3"/>
          <p:cNvSpPr>
            <a:spLocks noGrp="1" noChangeArrowheads="1"/>
          </p:cNvSpPr>
          <p:nvPr>
            <p:ph type="body" idx="1"/>
          </p:nvPr>
        </p:nvSpPr>
        <p:spPr>
          <a:xfrm>
            <a:off x="0" y="764704"/>
            <a:ext cx="8892480" cy="5904656"/>
          </a:xfrm>
        </p:spPr>
        <p:txBody>
          <a:bodyPr>
            <a:noAutofit/>
          </a:bodyPr>
          <a:lstStyle/>
          <a:p>
            <a:pPr marL="457200" indent="-457200" algn="just">
              <a:lnSpc>
                <a:spcPct val="80000"/>
              </a:lnSpc>
              <a:buClr>
                <a:srgbClr val="FF0000"/>
              </a:buClr>
              <a:buFont typeface="+mj-lt"/>
              <a:buAutoNum type="arabicPeriod" startAt="5"/>
            </a:pPr>
            <a:r>
              <a:rPr lang="es-ES" sz="2200" b="1" dirty="0" smtClean="0">
                <a:solidFill>
                  <a:schemeClr val="tx1">
                    <a:lumMod val="95000"/>
                    <a:lumOff val="5000"/>
                  </a:schemeClr>
                </a:solidFill>
              </a:rPr>
              <a:t>Elevada concentración de la propiedad en el sector eléctrico</a:t>
            </a:r>
            <a:endParaRPr lang="es-ES" sz="2200" dirty="0" smtClean="0">
              <a:solidFill>
                <a:schemeClr val="tx1">
                  <a:lumMod val="95000"/>
                  <a:lumOff val="5000"/>
                </a:schemeClr>
              </a:solidFill>
            </a:endParaRPr>
          </a:p>
          <a:p>
            <a:pPr lvl="1" algn="just">
              <a:lnSpc>
                <a:spcPct val="80000"/>
              </a:lnSpc>
              <a:buClr>
                <a:srgbClr val="FF0000"/>
              </a:buClr>
              <a:buFont typeface="Wingdings" pitchFamily="2" charset="2"/>
              <a:buChar char="Ø"/>
            </a:pPr>
            <a:r>
              <a:rPr lang="es-ES" sz="2200" dirty="0" smtClean="0">
                <a:solidFill>
                  <a:schemeClr val="tx1">
                    <a:lumMod val="95000"/>
                    <a:lumOff val="5000"/>
                  </a:schemeClr>
                </a:solidFill>
              </a:rPr>
              <a:t>La experiencia demuestra que No hay competencia en el sector. </a:t>
            </a:r>
          </a:p>
          <a:p>
            <a:pPr lvl="1" algn="just">
              <a:lnSpc>
                <a:spcPct val="80000"/>
              </a:lnSpc>
              <a:buClr>
                <a:srgbClr val="FF0000"/>
              </a:buClr>
              <a:buFont typeface="Wingdings" pitchFamily="2" charset="2"/>
              <a:buChar char="Ø"/>
            </a:pPr>
            <a:r>
              <a:rPr lang="es-ES" sz="2200" dirty="0" smtClean="0">
                <a:solidFill>
                  <a:schemeClr val="tx1">
                    <a:lumMod val="95000"/>
                    <a:lumOff val="5000"/>
                  </a:schemeClr>
                </a:solidFill>
              </a:rPr>
              <a:t>Hay un reducido número de empresas que concentra la energía comercializada</a:t>
            </a:r>
          </a:p>
          <a:p>
            <a:pPr lvl="1" algn="just">
              <a:lnSpc>
                <a:spcPct val="80000"/>
              </a:lnSpc>
              <a:buClr>
                <a:srgbClr val="FF0000"/>
              </a:buClr>
              <a:buFont typeface="Wingdings" pitchFamily="2" charset="2"/>
              <a:buChar char="Ø"/>
            </a:pPr>
            <a:r>
              <a:rPr lang="es-ES" sz="2200" dirty="0" smtClean="0">
                <a:solidFill>
                  <a:schemeClr val="tx1">
                    <a:lumMod val="95000"/>
                    <a:lumOff val="5000"/>
                  </a:schemeClr>
                </a:solidFill>
              </a:rPr>
              <a:t>Esto impide el ingreso de nuevas empresas al mercado; limita la diversificación de la matriz eléctrica y mantiene elevados los precios. </a:t>
            </a:r>
          </a:p>
          <a:p>
            <a:pPr marL="850392" lvl="1" indent="-457200" algn="just">
              <a:lnSpc>
                <a:spcPct val="80000"/>
              </a:lnSpc>
              <a:buClr>
                <a:srgbClr val="FF0000"/>
              </a:buClr>
              <a:buFont typeface="+mj-lt"/>
              <a:buAutoNum type="arabicPeriod"/>
            </a:pPr>
            <a:endParaRPr lang="es-ES" sz="2200" b="1" dirty="0" smtClean="0">
              <a:solidFill>
                <a:schemeClr val="tx1">
                  <a:lumMod val="95000"/>
                  <a:lumOff val="5000"/>
                </a:schemeClr>
              </a:solidFill>
            </a:endParaRPr>
          </a:p>
          <a:p>
            <a:pPr marL="457200" indent="-457200" algn="just">
              <a:lnSpc>
                <a:spcPct val="80000"/>
              </a:lnSpc>
              <a:buClr>
                <a:srgbClr val="FF0000"/>
              </a:buClr>
              <a:buFont typeface="+mj-lt"/>
              <a:buAutoNum type="arabicPeriod" startAt="5"/>
            </a:pPr>
            <a:r>
              <a:rPr lang="es-ES" sz="2200" b="1" dirty="0" smtClean="0">
                <a:solidFill>
                  <a:schemeClr val="tx1">
                    <a:lumMod val="95000"/>
                    <a:lumOff val="5000"/>
                  </a:schemeClr>
                </a:solidFill>
              </a:rPr>
              <a:t>El esquema de desarrollo eléctrico provoca graves impactos socio-ambientales</a:t>
            </a:r>
            <a:endParaRPr lang="es-ES" sz="2200" dirty="0" smtClean="0">
              <a:solidFill>
                <a:schemeClr val="tx1">
                  <a:lumMod val="95000"/>
                  <a:lumOff val="5000"/>
                </a:schemeClr>
              </a:solidFill>
            </a:endParaRPr>
          </a:p>
          <a:p>
            <a:pPr lvl="1" algn="just">
              <a:lnSpc>
                <a:spcPct val="80000"/>
              </a:lnSpc>
              <a:buClr>
                <a:srgbClr val="FF0000"/>
              </a:buClr>
              <a:buFont typeface="Wingdings" pitchFamily="2" charset="2"/>
              <a:buChar char="Ø"/>
            </a:pPr>
            <a:r>
              <a:rPr lang="es-ES" sz="2200" dirty="0" smtClean="0">
                <a:solidFill>
                  <a:schemeClr val="tx1">
                    <a:lumMod val="95000"/>
                    <a:lumOff val="5000"/>
                  </a:schemeClr>
                </a:solidFill>
              </a:rPr>
              <a:t>El modelo de desarrollo del sector eléctrico privado ha conducido a la constitución de una matriz vulnerable, sucia y extraordinariamente carbonizada. </a:t>
            </a:r>
          </a:p>
          <a:p>
            <a:pPr lvl="1" algn="just">
              <a:lnSpc>
                <a:spcPct val="80000"/>
              </a:lnSpc>
              <a:buClr>
                <a:srgbClr val="FF0000"/>
              </a:buClr>
              <a:buFont typeface="Wingdings" pitchFamily="2" charset="2"/>
              <a:buChar char="Ø"/>
            </a:pPr>
            <a:r>
              <a:rPr lang="es-ES" sz="2200" dirty="0" smtClean="0">
                <a:solidFill>
                  <a:schemeClr val="tx1">
                    <a:lumMod val="95000"/>
                    <a:lumOff val="5000"/>
                  </a:schemeClr>
                </a:solidFill>
              </a:rPr>
              <a:t>Parte importante de los conflictos ambientales en Chile se vinculan a la producción y uso de la energía. </a:t>
            </a:r>
          </a:p>
          <a:p>
            <a:pPr lvl="1" algn="just">
              <a:lnSpc>
                <a:spcPct val="80000"/>
              </a:lnSpc>
              <a:buClr>
                <a:srgbClr val="FF0000"/>
              </a:buClr>
              <a:buFont typeface="Wingdings" pitchFamily="2" charset="2"/>
              <a:buChar char="Ø"/>
            </a:pPr>
            <a:r>
              <a:rPr lang="es-ES" sz="2200" dirty="0" smtClean="0">
                <a:solidFill>
                  <a:schemeClr val="tx1">
                    <a:lumMod val="95000"/>
                    <a:lumOff val="5000"/>
                  </a:schemeClr>
                </a:solidFill>
              </a:rPr>
              <a:t>HidroAysén (Aysén), Castilla (Atacama) Barrancones (Coquimbo), </a:t>
            </a:r>
            <a:r>
              <a:rPr lang="es-CL" sz="2200" dirty="0" smtClean="0">
                <a:solidFill>
                  <a:schemeClr val="tx1">
                    <a:lumMod val="95000"/>
                    <a:lumOff val="5000"/>
                  </a:schemeClr>
                </a:solidFill>
              </a:rPr>
              <a:t>Campiche (Valparaíso), Alto Maipo (RM),los Robles y </a:t>
            </a:r>
            <a:r>
              <a:rPr lang="es-CL" sz="2200" dirty="0" err="1" smtClean="0">
                <a:solidFill>
                  <a:schemeClr val="tx1">
                    <a:lumMod val="95000"/>
                    <a:lumOff val="5000"/>
                  </a:schemeClr>
                </a:solidFill>
              </a:rPr>
              <a:t>Achibueno</a:t>
            </a:r>
            <a:r>
              <a:rPr lang="es-CL" sz="2200" dirty="0" smtClean="0">
                <a:solidFill>
                  <a:schemeClr val="tx1">
                    <a:lumMod val="95000"/>
                    <a:lumOff val="5000"/>
                  </a:schemeClr>
                </a:solidFill>
              </a:rPr>
              <a:t> (Maule) </a:t>
            </a:r>
            <a:endParaRPr lang="es-ES" sz="2200" dirty="0" smtClean="0">
              <a:solidFill>
                <a:schemeClr val="tx1">
                  <a:lumMod val="95000"/>
                  <a:lumOff val="5000"/>
                </a:schemeClr>
              </a:solidFill>
            </a:endParaRPr>
          </a:p>
          <a:p>
            <a:pPr lvl="1" algn="just">
              <a:lnSpc>
                <a:spcPct val="80000"/>
              </a:lnSpc>
              <a:buClr>
                <a:srgbClr val="FF0000"/>
              </a:buClr>
              <a:buFont typeface="Wingdings" pitchFamily="2" charset="2"/>
              <a:buChar char="Ø"/>
            </a:pPr>
            <a:r>
              <a:rPr lang="es-ES" sz="2200" dirty="0" smtClean="0">
                <a:solidFill>
                  <a:schemeClr val="tx1">
                    <a:lumMod val="95000"/>
                    <a:lumOff val="5000"/>
                  </a:schemeClr>
                </a:solidFill>
              </a:rPr>
              <a:t>La materialización de centrales a carbón previstas en el Plan de Obras, podría triplicar las emisiones GEI actuales de Chile. </a:t>
            </a:r>
          </a:p>
          <a:p>
            <a:pPr lvl="1">
              <a:lnSpc>
                <a:spcPct val="80000"/>
              </a:lnSpc>
            </a:pPr>
            <a:endParaRPr lang="es-ES" sz="2200" b="1" dirty="0" smtClean="0">
              <a:solidFill>
                <a:schemeClr val="tx2"/>
              </a:solidFill>
            </a:endParaRPr>
          </a:p>
        </p:txBody>
      </p:sp>
    </p:spTree>
    <p:extLst>
      <p:ext uri="{BB962C8B-B14F-4D97-AF65-F5344CB8AC3E}">
        <p14:creationId xmlns:p14="http://schemas.microsoft.com/office/powerpoint/2010/main" val="3806456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500" fill="hold"/>
                                        <p:tgtEl>
                                          <p:spTgt spid="36867"/>
                                        </p:tgtEl>
                                        <p:attrNameLst>
                                          <p:attrName>ppt_x</p:attrName>
                                        </p:attrNameLst>
                                      </p:cBhvr>
                                      <p:tavLst>
                                        <p:tav tm="0">
                                          <p:val>
                                            <p:strVal val="#ppt_x"/>
                                          </p:val>
                                        </p:tav>
                                        <p:tav tm="100000">
                                          <p:val>
                                            <p:strVal val="#ppt_x"/>
                                          </p:val>
                                        </p:tav>
                                      </p:tavLst>
                                    </p:anim>
                                    <p:anim calcmode="lin" valueType="num">
                                      <p:cBhvr additive="base">
                                        <p:cTn id="8" dur="500" fill="hold"/>
                                        <p:tgtEl>
                                          <p:spTgt spid="3686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868">
                                            <p:txEl>
                                              <p:pRg st="0" end="0"/>
                                            </p:txEl>
                                          </p:spTgt>
                                        </p:tgtEl>
                                        <p:attrNameLst>
                                          <p:attrName>style.visibility</p:attrName>
                                        </p:attrNameLst>
                                      </p:cBhvr>
                                      <p:to>
                                        <p:strVal val="visible"/>
                                      </p:to>
                                    </p:set>
                                    <p:anim calcmode="lin" valueType="num">
                                      <p:cBhvr additive="base">
                                        <p:cTn id="11" dur="500" fill="hold"/>
                                        <p:tgtEl>
                                          <p:spTgt spid="3686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6868">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868">
                                            <p:txEl>
                                              <p:pRg st="1" end="1"/>
                                            </p:txEl>
                                          </p:spTgt>
                                        </p:tgtEl>
                                        <p:attrNameLst>
                                          <p:attrName>style.visibility</p:attrName>
                                        </p:attrNameLst>
                                      </p:cBhvr>
                                      <p:to>
                                        <p:strVal val="visible"/>
                                      </p:to>
                                    </p:set>
                                    <p:anim calcmode="lin" valueType="num">
                                      <p:cBhvr additive="base">
                                        <p:cTn id="15" dur="500" fill="hold"/>
                                        <p:tgtEl>
                                          <p:spTgt spid="36868">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6868">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868">
                                            <p:txEl>
                                              <p:pRg st="2" end="2"/>
                                            </p:txEl>
                                          </p:spTgt>
                                        </p:tgtEl>
                                        <p:attrNameLst>
                                          <p:attrName>style.visibility</p:attrName>
                                        </p:attrNameLst>
                                      </p:cBhvr>
                                      <p:to>
                                        <p:strVal val="visible"/>
                                      </p:to>
                                    </p:set>
                                    <p:anim calcmode="lin" valueType="num">
                                      <p:cBhvr additive="base">
                                        <p:cTn id="19" dur="500" fill="hold"/>
                                        <p:tgtEl>
                                          <p:spTgt spid="3686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8">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6868">
                                            <p:txEl>
                                              <p:pRg st="3" end="3"/>
                                            </p:txEl>
                                          </p:spTgt>
                                        </p:tgtEl>
                                        <p:attrNameLst>
                                          <p:attrName>style.visibility</p:attrName>
                                        </p:attrNameLst>
                                      </p:cBhvr>
                                      <p:to>
                                        <p:strVal val="visible"/>
                                      </p:to>
                                    </p:set>
                                    <p:anim calcmode="lin" valueType="num">
                                      <p:cBhvr additive="base">
                                        <p:cTn id="23" dur="500" fill="hold"/>
                                        <p:tgtEl>
                                          <p:spTgt spid="3686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6868">
                                            <p:txEl>
                                              <p:pRg st="3" end="3"/>
                                            </p:tx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36868">
                                            <p:txEl>
                                              <p:pRg st="5" end="5"/>
                                            </p:txEl>
                                          </p:spTgt>
                                        </p:tgtEl>
                                        <p:attrNameLst>
                                          <p:attrName>style.visibility</p:attrName>
                                        </p:attrNameLst>
                                      </p:cBhvr>
                                      <p:to>
                                        <p:strVal val="visible"/>
                                      </p:to>
                                    </p:set>
                                    <p:anim calcmode="lin" valueType="num">
                                      <p:cBhvr additive="base">
                                        <p:cTn id="28" dur="500" fill="hold"/>
                                        <p:tgtEl>
                                          <p:spTgt spid="36868">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6868">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6868">
                                            <p:txEl>
                                              <p:pRg st="6" end="6"/>
                                            </p:txEl>
                                          </p:spTgt>
                                        </p:tgtEl>
                                        <p:attrNameLst>
                                          <p:attrName>style.visibility</p:attrName>
                                        </p:attrNameLst>
                                      </p:cBhvr>
                                      <p:to>
                                        <p:strVal val="visible"/>
                                      </p:to>
                                    </p:set>
                                    <p:anim calcmode="lin" valueType="num">
                                      <p:cBhvr additive="base">
                                        <p:cTn id="32" dur="500" fill="hold"/>
                                        <p:tgtEl>
                                          <p:spTgt spid="36868">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6868">
                                            <p:txEl>
                                              <p:pRg st="6" end="6"/>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6868">
                                            <p:txEl>
                                              <p:pRg st="7" end="7"/>
                                            </p:txEl>
                                          </p:spTgt>
                                        </p:tgtEl>
                                        <p:attrNameLst>
                                          <p:attrName>style.visibility</p:attrName>
                                        </p:attrNameLst>
                                      </p:cBhvr>
                                      <p:to>
                                        <p:strVal val="visible"/>
                                      </p:to>
                                    </p:set>
                                    <p:anim calcmode="lin" valueType="num">
                                      <p:cBhvr additive="base">
                                        <p:cTn id="36" dur="500" fill="hold"/>
                                        <p:tgtEl>
                                          <p:spTgt spid="36868">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6868">
                                            <p:txEl>
                                              <p:pRg st="7" end="7"/>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6868">
                                            <p:txEl>
                                              <p:pRg st="8" end="8"/>
                                            </p:txEl>
                                          </p:spTgt>
                                        </p:tgtEl>
                                        <p:attrNameLst>
                                          <p:attrName>style.visibility</p:attrName>
                                        </p:attrNameLst>
                                      </p:cBhvr>
                                      <p:to>
                                        <p:strVal val="visible"/>
                                      </p:to>
                                    </p:set>
                                    <p:anim calcmode="lin" valueType="num">
                                      <p:cBhvr additive="base">
                                        <p:cTn id="40" dur="500" fill="hold"/>
                                        <p:tgtEl>
                                          <p:spTgt spid="36868">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6868">
                                            <p:txEl>
                                              <p:pRg st="8" end="8"/>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6868">
                                            <p:txEl>
                                              <p:pRg st="9" end="9"/>
                                            </p:txEl>
                                          </p:spTgt>
                                        </p:tgtEl>
                                        <p:attrNameLst>
                                          <p:attrName>style.visibility</p:attrName>
                                        </p:attrNameLst>
                                      </p:cBhvr>
                                      <p:to>
                                        <p:strVal val="visible"/>
                                      </p:to>
                                    </p:set>
                                    <p:anim calcmode="lin" valueType="num">
                                      <p:cBhvr additive="base">
                                        <p:cTn id="44" dur="500" fill="hold"/>
                                        <p:tgtEl>
                                          <p:spTgt spid="36868">
                                            <p:txEl>
                                              <p:pRg st="9" end="9"/>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686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68"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1115616" y="44624"/>
            <a:ext cx="8229600" cy="1143000"/>
          </a:xfrm>
        </p:spPr>
        <p:txBody>
          <a:bodyPr>
            <a:normAutofit/>
          </a:bodyPr>
          <a:lstStyle/>
          <a:p>
            <a:r>
              <a:rPr lang="es-MX" sz="4000" b="1" dirty="0" smtClean="0">
                <a:solidFill>
                  <a:srgbClr val="FF0000"/>
                </a:solidFill>
              </a:rPr>
              <a:t>Diagnostico para Chile</a:t>
            </a:r>
            <a:endParaRPr lang="es-ES" sz="4000" b="1" dirty="0" smtClean="0">
              <a:solidFill>
                <a:srgbClr val="FF0000"/>
              </a:solidFill>
            </a:endParaRPr>
          </a:p>
        </p:txBody>
      </p:sp>
      <p:sp>
        <p:nvSpPr>
          <p:cNvPr id="37892" name="Rectangle 3"/>
          <p:cNvSpPr>
            <a:spLocks noGrp="1" noChangeArrowheads="1"/>
          </p:cNvSpPr>
          <p:nvPr>
            <p:ph type="body" idx="1"/>
          </p:nvPr>
        </p:nvSpPr>
        <p:spPr>
          <a:xfrm>
            <a:off x="179512" y="1124744"/>
            <a:ext cx="8856984" cy="5733256"/>
          </a:xfrm>
        </p:spPr>
        <p:txBody>
          <a:bodyPr/>
          <a:lstStyle/>
          <a:p>
            <a:pPr lvl="1">
              <a:lnSpc>
                <a:spcPct val="80000"/>
              </a:lnSpc>
            </a:pPr>
            <a:endParaRPr lang="es-ES" sz="1400" b="1" dirty="0" smtClean="0">
              <a:solidFill>
                <a:schemeClr val="tx2"/>
              </a:solidFill>
            </a:endParaRPr>
          </a:p>
          <a:p>
            <a:pPr marL="457200" indent="-457200" algn="just">
              <a:lnSpc>
                <a:spcPct val="80000"/>
              </a:lnSpc>
              <a:buClr>
                <a:srgbClr val="FF0000"/>
              </a:buClr>
              <a:buFont typeface="+mj-lt"/>
              <a:buAutoNum type="arabicPeriod" startAt="7"/>
            </a:pPr>
            <a:r>
              <a:rPr lang="es-ES" sz="2300" b="1" dirty="0" smtClean="0">
                <a:solidFill>
                  <a:schemeClr val="tx1">
                    <a:lumMod val="95000"/>
                    <a:lumOff val="5000"/>
                  </a:schemeClr>
                </a:solidFill>
              </a:rPr>
              <a:t>Modelo Energético basado en la oferta, ignorando la posibilidad real de gestionar la demanda</a:t>
            </a:r>
            <a:endParaRPr lang="es-ES" sz="2300" dirty="0" smtClean="0">
              <a:solidFill>
                <a:schemeClr val="tx1">
                  <a:lumMod val="95000"/>
                  <a:lumOff val="5000"/>
                </a:schemeClr>
              </a:solidFill>
            </a:endParaRPr>
          </a:p>
          <a:p>
            <a:pPr lvl="1" algn="just">
              <a:lnSpc>
                <a:spcPct val="80000"/>
              </a:lnSpc>
              <a:buClr>
                <a:srgbClr val="FF0000"/>
              </a:buClr>
              <a:buFont typeface="Wingdings" pitchFamily="2" charset="2"/>
              <a:buChar char="Ø"/>
            </a:pPr>
            <a:r>
              <a:rPr lang="es-ES" sz="2300" dirty="0" smtClean="0">
                <a:solidFill>
                  <a:schemeClr val="tx1">
                    <a:lumMod val="95000"/>
                    <a:lumOff val="5000"/>
                  </a:schemeClr>
                </a:solidFill>
              </a:rPr>
              <a:t>La preocupación central de las empresas y autoridades ha sido incrementar la oferta para poder satisfacer una demanda que,  durante largos tiempo ha crecido a un ritmo superior al del PIB.</a:t>
            </a:r>
          </a:p>
          <a:p>
            <a:pPr lvl="1" algn="just">
              <a:lnSpc>
                <a:spcPct val="80000"/>
              </a:lnSpc>
              <a:buClr>
                <a:srgbClr val="FF0000"/>
              </a:buClr>
              <a:buFont typeface="Wingdings" pitchFamily="2" charset="2"/>
              <a:buChar char="Ø"/>
            </a:pPr>
            <a:r>
              <a:rPr lang="es-ES" sz="2300" dirty="0" smtClean="0">
                <a:solidFill>
                  <a:schemeClr val="tx1">
                    <a:lumMod val="95000"/>
                    <a:lumOff val="5000"/>
                  </a:schemeClr>
                </a:solidFill>
              </a:rPr>
              <a:t>Los ministerios de energía se han centrado en promover inversiones para incrementar la oferta de energía. </a:t>
            </a:r>
          </a:p>
          <a:p>
            <a:pPr lvl="1" algn="just">
              <a:lnSpc>
                <a:spcPct val="80000"/>
              </a:lnSpc>
              <a:buClr>
                <a:srgbClr val="FF0000"/>
              </a:buClr>
              <a:buFont typeface="Wingdings" pitchFamily="2" charset="2"/>
              <a:buChar char="Ø"/>
            </a:pPr>
            <a:r>
              <a:rPr lang="es-ES" sz="2300" dirty="0" smtClean="0">
                <a:solidFill>
                  <a:schemeClr val="tx1">
                    <a:lumMod val="95000"/>
                    <a:lumOff val="5000"/>
                  </a:schemeClr>
                </a:solidFill>
              </a:rPr>
              <a:t>En la actualidad, el discurso oficial señala que se requiere duplicar la potencia instalada del SIC al 2020.</a:t>
            </a:r>
          </a:p>
          <a:p>
            <a:pPr lvl="1" algn="just">
              <a:lnSpc>
                <a:spcPct val="80000"/>
              </a:lnSpc>
              <a:buClr>
                <a:srgbClr val="FF0000"/>
              </a:buClr>
              <a:buFont typeface="Wingdings" pitchFamily="2" charset="2"/>
              <a:buChar char="Ø"/>
            </a:pPr>
            <a:r>
              <a:rPr lang="es-CL" sz="2300" dirty="0" smtClean="0">
                <a:solidFill>
                  <a:schemeClr val="tx1">
                    <a:lumMod val="95000"/>
                    <a:lumOff val="5000"/>
                  </a:schemeClr>
                </a:solidFill>
              </a:rPr>
              <a:t>Considerando proyectos eléctricos en proceso de construcción a julio de 2010, más otros que cuentan con aprobación del SEIA desde el 01 de Enero de 2007, pero que aún no comienzan su construcción, se </a:t>
            </a:r>
            <a:r>
              <a:rPr lang="es-CL" sz="2300" b="1" dirty="0" smtClean="0">
                <a:solidFill>
                  <a:schemeClr val="tx1">
                    <a:lumMod val="95000"/>
                    <a:lumOff val="5000"/>
                  </a:schemeClr>
                </a:solidFill>
              </a:rPr>
              <a:t>incorporarían</a:t>
            </a:r>
            <a:r>
              <a:rPr lang="es-CL" sz="2300" dirty="0" smtClean="0">
                <a:solidFill>
                  <a:schemeClr val="tx1">
                    <a:lumMod val="95000"/>
                    <a:lumOff val="5000"/>
                  </a:schemeClr>
                </a:solidFill>
              </a:rPr>
              <a:t> al sistema cerca de </a:t>
            </a:r>
            <a:r>
              <a:rPr lang="es-CL" sz="2300" b="1" dirty="0" smtClean="0">
                <a:solidFill>
                  <a:schemeClr val="tx1">
                    <a:lumMod val="95000"/>
                    <a:lumOff val="5000"/>
                  </a:schemeClr>
                </a:solidFill>
              </a:rPr>
              <a:t>9.985 MW </a:t>
            </a:r>
            <a:r>
              <a:rPr lang="es-CL" sz="2300" dirty="0" smtClean="0">
                <a:solidFill>
                  <a:schemeClr val="tx1">
                    <a:lumMod val="95000"/>
                    <a:lumOff val="5000"/>
                  </a:schemeClr>
                </a:solidFill>
              </a:rPr>
              <a:t>de potencia, lo que </a:t>
            </a:r>
            <a:r>
              <a:rPr lang="es-CL" sz="2300" b="1" dirty="0" smtClean="0">
                <a:solidFill>
                  <a:schemeClr val="tx1">
                    <a:lumMod val="95000"/>
                    <a:lumOff val="5000"/>
                  </a:schemeClr>
                </a:solidFill>
              </a:rPr>
              <a:t>equivale al 67% de la capacidad instalada total del país al año 2009 </a:t>
            </a:r>
            <a:r>
              <a:rPr lang="es-CL" sz="2300" dirty="0" smtClean="0">
                <a:solidFill>
                  <a:schemeClr val="tx1">
                    <a:lumMod val="95000"/>
                    <a:lumOff val="5000"/>
                  </a:schemeClr>
                </a:solidFill>
              </a:rPr>
              <a:t>(14.870 MW). </a:t>
            </a:r>
          </a:p>
          <a:p>
            <a:pPr lvl="1" algn="just">
              <a:lnSpc>
                <a:spcPct val="80000"/>
              </a:lnSpc>
              <a:buClr>
                <a:srgbClr val="FF0000"/>
              </a:buClr>
              <a:buFont typeface="Wingdings" pitchFamily="2" charset="2"/>
              <a:buChar char="Ø"/>
            </a:pPr>
            <a:r>
              <a:rPr lang="es-CL" sz="2300" b="1" dirty="0" smtClean="0">
                <a:solidFill>
                  <a:schemeClr val="tx1">
                    <a:lumMod val="95000"/>
                    <a:lumOff val="5000"/>
                  </a:schemeClr>
                </a:solidFill>
              </a:rPr>
              <a:t>Sin considerar Castilla, Pacifico, Patache e HidroAysén</a:t>
            </a:r>
            <a:endParaRPr lang="es-ES" sz="2300" b="1" dirty="0" smtClean="0">
              <a:solidFill>
                <a:schemeClr val="tx1">
                  <a:lumMod val="95000"/>
                  <a:lumOff val="5000"/>
                </a:schemeClr>
              </a:solidFill>
            </a:endParaRPr>
          </a:p>
        </p:txBody>
      </p:sp>
    </p:spTree>
    <p:extLst>
      <p:ext uri="{BB962C8B-B14F-4D97-AF65-F5344CB8AC3E}">
        <p14:creationId xmlns:p14="http://schemas.microsoft.com/office/powerpoint/2010/main" val="3259352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additive="base">
                                        <p:cTn id="7" dur="500" fill="hold"/>
                                        <p:tgtEl>
                                          <p:spTgt spid="37891"/>
                                        </p:tgtEl>
                                        <p:attrNameLst>
                                          <p:attrName>ppt_x</p:attrName>
                                        </p:attrNameLst>
                                      </p:cBhvr>
                                      <p:tavLst>
                                        <p:tav tm="0">
                                          <p:val>
                                            <p:strVal val="#ppt_x"/>
                                          </p:val>
                                        </p:tav>
                                        <p:tav tm="100000">
                                          <p:val>
                                            <p:strVal val="#ppt_x"/>
                                          </p:val>
                                        </p:tav>
                                      </p:tavLst>
                                    </p:anim>
                                    <p:anim calcmode="lin" valueType="num">
                                      <p:cBhvr additive="base">
                                        <p:cTn id="8" dur="500" fill="hold"/>
                                        <p:tgtEl>
                                          <p:spTgt spid="3789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892">
                                            <p:txEl>
                                              <p:pRg st="1" end="1"/>
                                            </p:txEl>
                                          </p:spTgt>
                                        </p:tgtEl>
                                        <p:attrNameLst>
                                          <p:attrName>style.visibility</p:attrName>
                                        </p:attrNameLst>
                                      </p:cBhvr>
                                      <p:to>
                                        <p:strVal val="visible"/>
                                      </p:to>
                                    </p:set>
                                    <p:anim calcmode="lin" valueType="num">
                                      <p:cBhvr additive="base">
                                        <p:cTn id="11" dur="500" fill="hold"/>
                                        <p:tgtEl>
                                          <p:spTgt spid="3789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789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7892">
                                            <p:txEl>
                                              <p:pRg st="2" end="2"/>
                                            </p:txEl>
                                          </p:spTgt>
                                        </p:tgtEl>
                                        <p:attrNameLst>
                                          <p:attrName>style.visibility</p:attrName>
                                        </p:attrNameLst>
                                      </p:cBhvr>
                                      <p:to>
                                        <p:strVal val="visible"/>
                                      </p:to>
                                    </p:set>
                                    <p:anim calcmode="lin" valueType="num">
                                      <p:cBhvr additive="base">
                                        <p:cTn id="15" dur="500" fill="hold"/>
                                        <p:tgtEl>
                                          <p:spTgt spid="3789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789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7892">
                                            <p:txEl>
                                              <p:pRg st="3" end="3"/>
                                            </p:txEl>
                                          </p:spTgt>
                                        </p:tgtEl>
                                        <p:attrNameLst>
                                          <p:attrName>style.visibility</p:attrName>
                                        </p:attrNameLst>
                                      </p:cBhvr>
                                      <p:to>
                                        <p:strVal val="visible"/>
                                      </p:to>
                                    </p:set>
                                    <p:anim calcmode="lin" valueType="num">
                                      <p:cBhvr additive="base">
                                        <p:cTn id="19" dur="500" fill="hold"/>
                                        <p:tgtEl>
                                          <p:spTgt spid="3789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789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7892">
                                            <p:txEl>
                                              <p:pRg st="4" end="4"/>
                                            </p:txEl>
                                          </p:spTgt>
                                        </p:tgtEl>
                                        <p:attrNameLst>
                                          <p:attrName>style.visibility</p:attrName>
                                        </p:attrNameLst>
                                      </p:cBhvr>
                                      <p:to>
                                        <p:strVal val="visible"/>
                                      </p:to>
                                    </p:set>
                                    <p:anim calcmode="lin" valueType="num">
                                      <p:cBhvr additive="base">
                                        <p:cTn id="23" dur="500" fill="hold"/>
                                        <p:tgtEl>
                                          <p:spTgt spid="3789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789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7892">
                                            <p:txEl>
                                              <p:pRg st="5" end="5"/>
                                            </p:txEl>
                                          </p:spTgt>
                                        </p:tgtEl>
                                        <p:attrNameLst>
                                          <p:attrName>style.visibility</p:attrName>
                                        </p:attrNameLst>
                                      </p:cBhvr>
                                      <p:to>
                                        <p:strVal val="visible"/>
                                      </p:to>
                                    </p:set>
                                    <p:anim calcmode="lin" valueType="num">
                                      <p:cBhvr additive="base">
                                        <p:cTn id="27" dur="500" fill="hold"/>
                                        <p:tgtEl>
                                          <p:spTgt spid="3789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789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7892">
                                            <p:txEl>
                                              <p:pRg st="6" end="6"/>
                                            </p:txEl>
                                          </p:spTgt>
                                        </p:tgtEl>
                                        <p:attrNameLst>
                                          <p:attrName>style.visibility</p:attrName>
                                        </p:attrNameLst>
                                      </p:cBhvr>
                                      <p:to>
                                        <p:strVal val="visible"/>
                                      </p:to>
                                    </p:set>
                                    <p:anim calcmode="lin" valueType="num">
                                      <p:cBhvr additive="base">
                                        <p:cTn id="31" dur="500" fill="hold"/>
                                        <p:tgtEl>
                                          <p:spTgt spid="3789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789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P spid="3789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323528" y="332656"/>
            <a:ext cx="8640960" cy="642169"/>
          </a:xfrm>
        </p:spPr>
        <p:txBody>
          <a:bodyPr>
            <a:noAutofit/>
          </a:bodyPr>
          <a:lstStyle/>
          <a:p>
            <a:r>
              <a:rPr lang="es-MX" sz="3400" b="1" dirty="0" smtClean="0">
                <a:solidFill>
                  <a:srgbClr val="FF0000"/>
                </a:solidFill>
              </a:rPr>
              <a:t>Desafíos transversales a los sectores de energía</a:t>
            </a:r>
            <a:endParaRPr lang="es-ES" sz="3400" b="1" dirty="0" smtClean="0">
              <a:solidFill>
                <a:srgbClr val="FF0000"/>
              </a:solidFill>
            </a:endParaRPr>
          </a:p>
        </p:txBody>
      </p:sp>
      <p:sp>
        <p:nvSpPr>
          <p:cNvPr id="38916" name="Rectangle 3"/>
          <p:cNvSpPr>
            <a:spLocks noGrp="1" noChangeArrowheads="1"/>
          </p:cNvSpPr>
          <p:nvPr>
            <p:ph type="body" idx="1"/>
          </p:nvPr>
        </p:nvSpPr>
        <p:spPr>
          <a:xfrm>
            <a:off x="323850" y="1052513"/>
            <a:ext cx="8397875" cy="5538787"/>
          </a:xfrm>
        </p:spPr>
        <p:txBody>
          <a:bodyPr>
            <a:noAutofit/>
          </a:bodyPr>
          <a:lstStyle/>
          <a:p>
            <a:pPr algn="just">
              <a:buClr>
                <a:srgbClr val="FF0000"/>
              </a:buClr>
              <a:buFont typeface="Wingdings" pitchFamily="2" charset="2"/>
              <a:buChar char="Ø"/>
            </a:pPr>
            <a:r>
              <a:rPr lang="es-ES" sz="2800" dirty="0" smtClean="0">
                <a:solidFill>
                  <a:schemeClr val="tx1">
                    <a:lumMod val="95000"/>
                    <a:lumOff val="5000"/>
                  </a:schemeClr>
                </a:solidFill>
              </a:rPr>
              <a:t>Abastecimiento/seguridad de los recursos energéticos</a:t>
            </a:r>
          </a:p>
          <a:p>
            <a:pPr algn="just">
              <a:buClr>
                <a:srgbClr val="FF0000"/>
              </a:buClr>
              <a:buFont typeface="Wingdings" pitchFamily="2" charset="2"/>
              <a:buChar char="Ø"/>
            </a:pPr>
            <a:r>
              <a:rPr lang="es-ES" sz="2800" dirty="0" smtClean="0">
                <a:solidFill>
                  <a:schemeClr val="tx1">
                    <a:lumMod val="95000"/>
                    <a:lumOff val="5000"/>
                  </a:schemeClr>
                </a:solidFill>
              </a:rPr>
              <a:t>Altos costos de la energía y de su importación/Eliminación de subsidios.</a:t>
            </a:r>
          </a:p>
          <a:p>
            <a:pPr algn="just">
              <a:buClr>
                <a:srgbClr val="FF0000"/>
              </a:buClr>
              <a:buFont typeface="Wingdings" pitchFamily="2" charset="2"/>
              <a:buChar char="Ø"/>
            </a:pPr>
            <a:r>
              <a:rPr lang="es-ES" sz="2800" dirty="0" smtClean="0">
                <a:solidFill>
                  <a:schemeClr val="tx1">
                    <a:lumMod val="95000"/>
                    <a:lumOff val="5000"/>
                  </a:schemeClr>
                </a:solidFill>
              </a:rPr>
              <a:t>Pobreza rural/migración urbana; carencias de energía y confort energético.</a:t>
            </a:r>
          </a:p>
          <a:p>
            <a:pPr algn="just">
              <a:buClr>
                <a:srgbClr val="FF0000"/>
              </a:buClr>
              <a:buFont typeface="Wingdings" pitchFamily="2" charset="2"/>
              <a:buChar char="Ø"/>
            </a:pPr>
            <a:r>
              <a:rPr lang="es-ES" sz="2800" dirty="0" smtClean="0">
                <a:solidFill>
                  <a:schemeClr val="tx1">
                    <a:lumMod val="95000"/>
                    <a:lumOff val="5000"/>
                  </a:schemeClr>
                </a:solidFill>
              </a:rPr>
              <a:t>Contaminación urbana/hogareña.</a:t>
            </a:r>
          </a:p>
          <a:p>
            <a:pPr algn="just">
              <a:buClr>
                <a:srgbClr val="FF0000"/>
              </a:buClr>
              <a:buFont typeface="Wingdings" pitchFamily="2" charset="2"/>
              <a:buChar char="Ø"/>
            </a:pPr>
            <a:r>
              <a:rPr lang="es-ES" sz="2800" dirty="0" smtClean="0">
                <a:solidFill>
                  <a:schemeClr val="tx1">
                    <a:lumMod val="95000"/>
                    <a:lumOff val="5000"/>
                  </a:schemeClr>
                </a:solidFill>
              </a:rPr>
              <a:t>Vulnerabilidad/adaptación al cambio climático.</a:t>
            </a:r>
          </a:p>
          <a:p>
            <a:pPr algn="just">
              <a:buClr>
                <a:srgbClr val="FF0000"/>
              </a:buClr>
              <a:buFont typeface="Wingdings" pitchFamily="2" charset="2"/>
              <a:buChar char="Ø"/>
            </a:pPr>
            <a:r>
              <a:rPr lang="es-ES" sz="2800" dirty="0" smtClean="0">
                <a:solidFill>
                  <a:schemeClr val="tx1">
                    <a:lumMod val="95000"/>
                    <a:lumOff val="5000"/>
                  </a:schemeClr>
                </a:solidFill>
              </a:rPr>
              <a:t>Presiones de la mitigación del cambio climático.</a:t>
            </a:r>
          </a:p>
          <a:p>
            <a:pPr algn="just">
              <a:buClr>
                <a:srgbClr val="FF0000"/>
              </a:buClr>
              <a:buFont typeface="Wingdings" pitchFamily="2" charset="2"/>
              <a:buChar char="Ø"/>
            </a:pPr>
            <a:r>
              <a:rPr lang="es-ES" sz="2800" dirty="0" smtClean="0">
                <a:solidFill>
                  <a:schemeClr val="tx1">
                    <a:lumMod val="95000"/>
                    <a:lumOff val="5000"/>
                  </a:schemeClr>
                </a:solidFill>
              </a:rPr>
              <a:t>Gestión de recursos energéticos.</a:t>
            </a:r>
          </a:p>
          <a:p>
            <a:pPr algn="just">
              <a:buClr>
                <a:srgbClr val="FF0000"/>
              </a:buClr>
              <a:buFont typeface="Wingdings" pitchFamily="2" charset="2"/>
              <a:buChar char="Ø"/>
            </a:pPr>
            <a:r>
              <a:rPr lang="es-ES" sz="2800" dirty="0" smtClean="0">
                <a:solidFill>
                  <a:schemeClr val="tx1">
                    <a:lumMod val="95000"/>
                    <a:lumOff val="5000"/>
                  </a:schemeClr>
                </a:solidFill>
              </a:rPr>
              <a:t>La eficiencia y el ahorro energético.</a:t>
            </a:r>
          </a:p>
        </p:txBody>
      </p:sp>
    </p:spTree>
    <p:extLst>
      <p:ext uri="{BB962C8B-B14F-4D97-AF65-F5344CB8AC3E}">
        <p14:creationId xmlns:p14="http://schemas.microsoft.com/office/powerpoint/2010/main" val="970447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additive="base">
                                        <p:cTn id="7" dur="500" fill="hold"/>
                                        <p:tgtEl>
                                          <p:spTgt spid="38915"/>
                                        </p:tgtEl>
                                        <p:attrNameLst>
                                          <p:attrName>ppt_x</p:attrName>
                                        </p:attrNameLst>
                                      </p:cBhvr>
                                      <p:tavLst>
                                        <p:tav tm="0">
                                          <p:val>
                                            <p:strVal val="#ppt_x"/>
                                          </p:val>
                                        </p:tav>
                                        <p:tav tm="100000">
                                          <p:val>
                                            <p:strVal val="#ppt_x"/>
                                          </p:val>
                                        </p:tav>
                                      </p:tavLst>
                                    </p:anim>
                                    <p:anim calcmode="lin" valueType="num">
                                      <p:cBhvr additive="base">
                                        <p:cTn id="8" dur="500" fill="hold"/>
                                        <p:tgtEl>
                                          <p:spTgt spid="389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916">
                                            <p:txEl>
                                              <p:pRg st="0" end="0"/>
                                            </p:txEl>
                                          </p:spTgt>
                                        </p:tgtEl>
                                        <p:attrNameLst>
                                          <p:attrName>style.visibility</p:attrName>
                                        </p:attrNameLst>
                                      </p:cBhvr>
                                      <p:to>
                                        <p:strVal val="visible"/>
                                      </p:to>
                                    </p:set>
                                    <p:anim calcmode="lin" valueType="num">
                                      <p:cBhvr additive="base">
                                        <p:cTn id="11" dur="500" fill="hold"/>
                                        <p:tgtEl>
                                          <p:spTgt spid="389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8916">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8916">
                                            <p:txEl>
                                              <p:pRg st="1" end="1"/>
                                            </p:txEl>
                                          </p:spTgt>
                                        </p:tgtEl>
                                        <p:attrNameLst>
                                          <p:attrName>style.visibility</p:attrName>
                                        </p:attrNameLst>
                                      </p:cBhvr>
                                      <p:to>
                                        <p:strVal val="visible"/>
                                      </p:to>
                                    </p:set>
                                    <p:anim calcmode="lin" valueType="num">
                                      <p:cBhvr additive="base">
                                        <p:cTn id="16" dur="500" fill="hold"/>
                                        <p:tgtEl>
                                          <p:spTgt spid="38916">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8916">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8916">
                                            <p:txEl>
                                              <p:pRg st="2" end="2"/>
                                            </p:txEl>
                                          </p:spTgt>
                                        </p:tgtEl>
                                        <p:attrNameLst>
                                          <p:attrName>style.visibility</p:attrName>
                                        </p:attrNameLst>
                                      </p:cBhvr>
                                      <p:to>
                                        <p:strVal val="visible"/>
                                      </p:to>
                                    </p:set>
                                    <p:anim calcmode="lin" valueType="num">
                                      <p:cBhvr additive="base">
                                        <p:cTn id="21" dur="500" fill="hold"/>
                                        <p:tgtEl>
                                          <p:spTgt spid="38916">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8916">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38916">
                                            <p:txEl>
                                              <p:pRg st="3" end="3"/>
                                            </p:txEl>
                                          </p:spTgt>
                                        </p:tgtEl>
                                        <p:attrNameLst>
                                          <p:attrName>style.visibility</p:attrName>
                                        </p:attrNameLst>
                                      </p:cBhvr>
                                      <p:to>
                                        <p:strVal val="visible"/>
                                      </p:to>
                                    </p:set>
                                    <p:anim calcmode="lin" valueType="num">
                                      <p:cBhvr additive="base">
                                        <p:cTn id="26" dur="500" fill="hold"/>
                                        <p:tgtEl>
                                          <p:spTgt spid="38916">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8916">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38916">
                                            <p:txEl>
                                              <p:pRg st="4" end="4"/>
                                            </p:txEl>
                                          </p:spTgt>
                                        </p:tgtEl>
                                        <p:attrNameLst>
                                          <p:attrName>style.visibility</p:attrName>
                                        </p:attrNameLst>
                                      </p:cBhvr>
                                      <p:to>
                                        <p:strVal val="visible"/>
                                      </p:to>
                                    </p:set>
                                    <p:anim calcmode="lin" valueType="num">
                                      <p:cBhvr additive="base">
                                        <p:cTn id="31" dur="500" fill="hold"/>
                                        <p:tgtEl>
                                          <p:spTgt spid="3891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8916">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38916">
                                            <p:txEl>
                                              <p:pRg st="5" end="5"/>
                                            </p:txEl>
                                          </p:spTgt>
                                        </p:tgtEl>
                                        <p:attrNameLst>
                                          <p:attrName>style.visibility</p:attrName>
                                        </p:attrNameLst>
                                      </p:cBhvr>
                                      <p:to>
                                        <p:strVal val="visible"/>
                                      </p:to>
                                    </p:set>
                                    <p:anim calcmode="lin" valueType="num">
                                      <p:cBhvr additive="base">
                                        <p:cTn id="36" dur="500" fill="hold"/>
                                        <p:tgtEl>
                                          <p:spTgt spid="38916">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8916">
                                            <p:txEl>
                                              <p:pRg st="5" end="5"/>
                                            </p:txEl>
                                          </p:spTgt>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grpId="0" nodeType="afterEffect">
                                  <p:stCondLst>
                                    <p:cond delay="0"/>
                                  </p:stCondLst>
                                  <p:childTnLst>
                                    <p:set>
                                      <p:cBhvr>
                                        <p:cTn id="40" dur="1" fill="hold">
                                          <p:stCondLst>
                                            <p:cond delay="0"/>
                                          </p:stCondLst>
                                        </p:cTn>
                                        <p:tgtEl>
                                          <p:spTgt spid="38916">
                                            <p:txEl>
                                              <p:pRg st="6" end="6"/>
                                            </p:txEl>
                                          </p:spTgt>
                                        </p:tgtEl>
                                        <p:attrNameLst>
                                          <p:attrName>style.visibility</p:attrName>
                                        </p:attrNameLst>
                                      </p:cBhvr>
                                      <p:to>
                                        <p:strVal val="visible"/>
                                      </p:to>
                                    </p:set>
                                    <p:anim calcmode="lin" valueType="num">
                                      <p:cBhvr additive="base">
                                        <p:cTn id="41" dur="500" fill="hold"/>
                                        <p:tgtEl>
                                          <p:spTgt spid="38916">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8916">
                                            <p:txEl>
                                              <p:pRg st="6" end="6"/>
                                            </p:txEl>
                                          </p:spTgt>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38916">
                                            <p:txEl>
                                              <p:pRg st="7" end="7"/>
                                            </p:txEl>
                                          </p:spTgt>
                                        </p:tgtEl>
                                        <p:attrNameLst>
                                          <p:attrName>style.visibility</p:attrName>
                                        </p:attrNameLst>
                                      </p:cBhvr>
                                      <p:to>
                                        <p:strVal val="visible"/>
                                      </p:to>
                                    </p:set>
                                    <p:anim calcmode="lin" valueType="num">
                                      <p:cBhvr additive="base">
                                        <p:cTn id="46" dur="500" fill="hold"/>
                                        <p:tgtEl>
                                          <p:spTgt spid="38916">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891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38916"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2339752" y="28636"/>
            <a:ext cx="7772400" cy="1143000"/>
          </a:xfrm>
        </p:spPr>
        <p:txBody>
          <a:bodyPr>
            <a:normAutofit/>
          </a:bodyPr>
          <a:lstStyle/>
          <a:p>
            <a:r>
              <a:rPr lang="es-ES_tradnl" sz="3600" b="1" dirty="0">
                <a:solidFill>
                  <a:srgbClr val="FF0000"/>
                </a:solidFill>
                <a:latin typeface="Verdana" pitchFamily="34" charset="0"/>
              </a:rPr>
              <a:t>CONCLUSION</a:t>
            </a:r>
            <a:endParaRPr lang="es-ES" sz="3600" b="1" dirty="0">
              <a:solidFill>
                <a:srgbClr val="FF0000"/>
              </a:solidFill>
              <a:latin typeface="Verdana" pitchFamily="34" charset="0"/>
            </a:endParaRPr>
          </a:p>
        </p:txBody>
      </p:sp>
      <p:sp>
        <p:nvSpPr>
          <p:cNvPr id="199683" name="Rectangle 3"/>
          <p:cNvSpPr>
            <a:spLocks noGrp="1" noChangeArrowheads="1"/>
          </p:cNvSpPr>
          <p:nvPr>
            <p:ph type="body" idx="1"/>
          </p:nvPr>
        </p:nvSpPr>
        <p:spPr>
          <a:xfrm>
            <a:off x="0" y="1193800"/>
            <a:ext cx="9036496" cy="5664200"/>
          </a:xfrm>
        </p:spPr>
        <p:txBody>
          <a:bodyPr>
            <a:normAutofit lnSpcReduction="10000"/>
          </a:bodyPr>
          <a:lstStyle/>
          <a:p>
            <a:pPr algn="just">
              <a:lnSpc>
                <a:spcPct val="85000"/>
              </a:lnSpc>
              <a:buClr>
                <a:srgbClr val="FF0000"/>
              </a:buClr>
              <a:buFont typeface="Wingdings" pitchFamily="2" charset="2"/>
              <a:buChar char="Ø"/>
            </a:pPr>
            <a:r>
              <a:rPr lang="es-ES_tradnl" sz="1800" dirty="0" smtClean="0">
                <a:solidFill>
                  <a:schemeClr val="tx1">
                    <a:lumMod val="95000"/>
                    <a:lumOff val="5000"/>
                  </a:schemeClr>
                </a:solidFill>
                <a:latin typeface="Verdana" pitchFamily="34" charset="0"/>
              </a:rPr>
              <a:t>La </a:t>
            </a:r>
            <a:r>
              <a:rPr lang="es-ES_tradnl" sz="1800" dirty="0">
                <a:solidFill>
                  <a:schemeClr val="tx1">
                    <a:lumMod val="95000"/>
                    <a:lumOff val="5000"/>
                  </a:schemeClr>
                </a:solidFill>
                <a:latin typeface="Verdana" pitchFamily="34" charset="0"/>
              </a:rPr>
              <a:t>actual situación económica del país y el repunte que han tenido las tarifas muy probablemente estimularán nuevos proyectos </a:t>
            </a:r>
            <a:r>
              <a:rPr lang="es-ES_tradnl" sz="1800" dirty="0" smtClean="0">
                <a:solidFill>
                  <a:schemeClr val="tx1">
                    <a:lumMod val="95000"/>
                    <a:lumOff val="5000"/>
                  </a:schemeClr>
                </a:solidFill>
                <a:latin typeface="Verdana" pitchFamily="34" charset="0"/>
              </a:rPr>
              <a:t>hidroeléctricos.</a:t>
            </a:r>
            <a:endParaRPr lang="es-ES_tradnl" sz="1800" dirty="0">
              <a:solidFill>
                <a:schemeClr val="tx1">
                  <a:lumMod val="95000"/>
                  <a:lumOff val="5000"/>
                </a:schemeClr>
              </a:solidFill>
              <a:latin typeface="Verdana" pitchFamily="34" charset="0"/>
            </a:endParaRPr>
          </a:p>
          <a:p>
            <a:pPr algn="just">
              <a:lnSpc>
                <a:spcPct val="85000"/>
              </a:lnSpc>
              <a:spcBef>
                <a:spcPct val="10000"/>
              </a:spcBef>
              <a:buClr>
                <a:srgbClr val="FF0000"/>
              </a:buClr>
              <a:buFont typeface="Wingdings" pitchFamily="2" charset="2"/>
              <a:buChar char="Ø"/>
            </a:pPr>
            <a:endParaRPr lang="es-ES_tradnl" sz="1800" dirty="0">
              <a:solidFill>
                <a:schemeClr val="tx1">
                  <a:lumMod val="95000"/>
                  <a:lumOff val="5000"/>
                </a:schemeClr>
              </a:solidFill>
              <a:latin typeface="Verdana" pitchFamily="34" charset="0"/>
            </a:endParaRPr>
          </a:p>
          <a:p>
            <a:pPr algn="just">
              <a:lnSpc>
                <a:spcPct val="85000"/>
              </a:lnSpc>
              <a:buClr>
                <a:srgbClr val="FF0000"/>
              </a:buClr>
              <a:buFont typeface="Wingdings" pitchFamily="2" charset="2"/>
              <a:buChar char="Ø"/>
            </a:pPr>
            <a:r>
              <a:rPr lang="es-ES_tradnl" sz="1800" dirty="0">
                <a:solidFill>
                  <a:schemeClr val="tx1">
                    <a:lumMod val="95000"/>
                    <a:lumOff val="5000"/>
                  </a:schemeClr>
                </a:solidFill>
                <a:latin typeface="Verdana" pitchFamily="34" charset="0"/>
              </a:rPr>
              <a:t>Debido a que el potencial se ubica en el tercio sur del SIC y en Aysén, deberán hacerse importantes inversiones en </a:t>
            </a:r>
            <a:r>
              <a:rPr lang="es-ES_tradnl" sz="1800" dirty="0" smtClean="0">
                <a:solidFill>
                  <a:schemeClr val="tx1">
                    <a:lumMod val="95000"/>
                    <a:lumOff val="5000"/>
                  </a:schemeClr>
                </a:solidFill>
                <a:latin typeface="Verdana" pitchFamily="34" charset="0"/>
              </a:rPr>
              <a:t>transmisión.</a:t>
            </a:r>
            <a:endParaRPr lang="es-ES_tradnl" sz="1800" dirty="0">
              <a:solidFill>
                <a:schemeClr val="tx1">
                  <a:lumMod val="95000"/>
                  <a:lumOff val="5000"/>
                </a:schemeClr>
              </a:solidFill>
              <a:latin typeface="Verdana" pitchFamily="34" charset="0"/>
            </a:endParaRPr>
          </a:p>
          <a:p>
            <a:pPr algn="just">
              <a:lnSpc>
                <a:spcPct val="85000"/>
              </a:lnSpc>
              <a:buClr>
                <a:srgbClr val="FF0000"/>
              </a:buClr>
              <a:buFont typeface="Wingdings" pitchFamily="2" charset="2"/>
              <a:buChar char="Ø"/>
            </a:pPr>
            <a:endParaRPr lang="es-ES_tradnl" sz="1800" dirty="0">
              <a:solidFill>
                <a:schemeClr val="tx1">
                  <a:lumMod val="95000"/>
                  <a:lumOff val="5000"/>
                </a:schemeClr>
              </a:solidFill>
              <a:latin typeface="Verdana" pitchFamily="34" charset="0"/>
            </a:endParaRPr>
          </a:p>
          <a:p>
            <a:pPr algn="just">
              <a:lnSpc>
                <a:spcPct val="85000"/>
              </a:lnSpc>
              <a:buClr>
                <a:srgbClr val="FF0000"/>
              </a:buClr>
              <a:buFont typeface="Wingdings" pitchFamily="2" charset="2"/>
              <a:buChar char="Ø"/>
            </a:pPr>
            <a:r>
              <a:rPr lang="es-ES_tradnl" sz="1800" dirty="0">
                <a:solidFill>
                  <a:schemeClr val="tx1">
                    <a:lumMod val="95000"/>
                    <a:lumOff val="5000"/>
                  </a:schemeClr>
                </a:solidFill>
                <a:latin typeface="Verdana" pitchFamily="34" charset="0"/>
              </a:rPr>
              <a:t>Es necesario mantener un adecuado equilibrio entre la energía hidroeléctrica y térmica a objeto de asegurar el abastecimiento en la épocas secas, más aún considerando los importantes cambios climáticos que están ocurriendo en el mundo.</a:t>
            </a:r>
            <a:r>
              <a:rPr lang="es-ES" sz="1800" dirty="0">
                <a:solidFill>
                  <a:schemeClr val="tx1">
                    <a:lumMod val="95000"/>
                    <a:lumOff val="5000"/>
                  </a:schemeClr>
                </a:solidFill>
                <a:latin typeface="Verdana" pitchFamily="34" charset="0"/>
              </a:rPr>
              <a:t> </a:t>
            </a:r>
          </a:p>
          <a:p>
            <a:pPr algn="just">
              <a:lnSpc>
                <a:spcPct val="85000"/>
              </a:lnSpc>
              <a:spcBef>
                <a:spcPct val="10000"/>
              </a:spcBef>
              <a:buClr>
                <a:srgbClr val="FF0000"/>
              </a:buClr>
              <a:buFont typeface="Wingdings" pitchFamily="2" charset="2"/>
              <a:buChar char="Ø"/>
            </a:pPr>
            <a:endParaRPr lang="es-ES" sz="1800" dirty="0">
              <a:solidFill>
                <a:schemeClr val="tx1">
                  <a:lumMod val="95000"/>
                  <a:lumOff val="5000"/>
                </a:schemeClr>
              </a:solidFill>
              <a:latin typeface="Verdana" pitchFamily="34" charset="0"/>
            </a:endParaRPr>
          </a:p>
          <a:p>
            <a:pPr algn="just">
              <a:lnSpc>
                <a:spcPct val="85000"/>
              </a:lnSpc>
              <a:buClr>
                <a:srgbClr val="FF0000"/>
              </a:buClr>
              <a:buFont typeface="Wingdings" pitchFamily="2" charset="2"/>
              <a:buChar char="Ø"/>
            </a:pPr>
            <a:r>
              <a:rPr lang="es-MX" sz="1800" dirty="0">
                <a:solidFill>
                  <a:schemeClr val="tx1">
                    <a:lumMod val="95000"/>
                    <a:lumOff val="5000"/>
                  </a:schemeClr>
                </a:solidFill>
                <a:latin typeface="Verdana" pitchFamily="34" charset="0"/>
              </a:rPr>
              <a:t>Muchos de estos proyectos son minicentrales, para las cuales se ven muchos interesados en desarrollarlas. Parte de este interés se justifica en los recientes cambios regulatorios en el sector eléctrico, y al cambio al código de </a:t>
            </a:r>
            <a:r>
              <a:rPr lang="es-MX" sz="1800" dirty="0" smtClean="0">
                <a:solidFill>
                  <a:schemeClr val="tx1">
                    <a:lumMod val="95000"/>
                    <a:lumOff val="5000"/>
                  </a:schemeClr>
                </a:solidFill>
                <a:latin typeface="Verdana" pitchFamily="34" charset="0"/>
              </a:rPr>
              <a:t>aguas.</a:t>
            </a:r>
            <a:endParaRPr lang="es-MX" sz="1800" dirty="0">
              <a:solidFill>
                <a:schemeClr val="tx1">
                  <a:lumMod val="95000"/>
                  <a:lumOff val="5000"/>
                </a:schemeClr>
              </a:solidFill>
              <a:latin typeface="Verdana" pitchFamily="34" charset="0"/>
            </a:endParaRPr>
          </a:p>
          <a:p>
            <a:pPr algn="just">
              <a:lnSpc>
                <a:spcPct val="85000"/>
              </a:lnSpc>
              <a:spcBef>
                <a:spcPct val="10000"/>
              </a:spcBef>
              <a:buClr>
                <a:srgbClr val="FF0000"/>
              </a:buClr>
              <a:buFont typeface="Wingdings" pitchFamily="2" charset="2"/>
              <a:buChar char="Ø"/>
            </a:pPr>
            <a:endParaRPr lang="es-MX" sz="1800" dirty="0">
              <a:solidFill>
                <a:schemeClr val="tx1">
                  <a:lumMod val="95000"/>
                  <a:lumOff val="5000"/>
                </a:schemeClr>
              </a:solidFill>
              <a:latin typeface="Verdana" pitchFamily="34" charset="0"/>
            </a:endParaRPr>
          </a:p>
          <a:p>
            <a:pPr algn="just">
              <a:lnSpc>
                <a:spcPct val="85000"/>
              </a:lnSpc>
              <a:buClr>
                <a:srgbClr val="FF0000"/>
              </a:buClr>
              <a:buFont typeface="Wingdings" pitchFamily="2" charset="2"/>
              <a:buChar char="Ø"/>
            </a:pPr>
            <a:r>
              <a:rPr lang="es-MX" sz="1800" dirty="0">
                <a:solidFill>
                  <a:schemeClr val="tx1">
                    <a:lumMod val="95000"/>
                    <a:lumOff val="5000"/>
                  </a:schemeClr>
                </a:solidFill>
                <a:latin typeface="Verdana" pitchFamily="34" charset="0"/>
              </a:rPr>
              <a:t>La traba más importante para el desarrollo de estos proyectos, especialmente los más grandes, puede ser el tema medio ambiental. </a:t>
            </a:r>
          </a:p>
          <a:p>
            <a:pPr algn="just">
              <a:lnSpc>
                <a:spcPct val="85000"/>
              </a:lnSpc>
              <a:buClr>
                <a:srgbClr val="FF0000"/>
              </a:buClr>
              <a:buFont typeface="Wingdings" pitchFamily="2" charset="2"/>
              <a:buChar char="Ø"/>
            </a:pPr>
            <a:endParaRPr lang="es-MX" sz="1800" dirty="0">
              <a:solidFill>
                <a:schemeClr val="tx1">
                  <a:lumMod val="95000"/>
                  <a:lumOff val="5000"/>
                </a:schemeClr>
              </a:solidFill>
              <a:latin typeface="Verdana" pitchFamily="34" charset="0"/>
            </a:endParaRPr>
          </a:p>
          <a:p>
            <a:pPr algn="just">
              <a:lnSpc>
                <a:spcPct val="85000"/>
              </a:lnSpc>
              <a:buClr>
                <a:srgbClr val="FF0000"/>
              </a:buClr>
              <a:buFont typeface="Wingdings" pitchFamily="2" charset="2"/>
              <a:buChar char="Ø"/>
            </a:pPr>
            <a:r>
              <a:rPr lang="es-MX" sz="1800" dirty="0">
                <a:solidFill>
                  <a:schemeClr val="tx1">
                    <a:lumMod val="95000"/>
                    <a:lumOff val="5000"/>
                  </a:schemeClr>
                </a:solidFill>
                <a:latin typeface="Verdana" pitchFamily="34" charset="0"/>
              </a:rPr>
              <a:t>Es fundamental que el Estado tenga políticas claras al respecto, de modo que una vez cumplidas las exigencias, se tenga certeza que se va a poder desarrollar la central y sus sistemas de transmisión, y no se corra el riesgo de quedarse con el proyecto a medio camino o se retrasen con altos costos financieros.</a:t>
            </a:r>
          </a:p>
          <a:p>
            <a:pPr>
              <a:lnSpc>
                <a:spcPct val="85000"/>
              </a:lnSpc>
            </a:pPr>
            <a:endParaRPr lang="es-ES" sz="1400" dirty="0">
              <a:solidFill>
                <a:srgbClr val="3366FF"/>
              </a:solidFill>
              <a:latin typeface="Verdana" pitchFamily="34" charset="0"/>
            </a:endParaRPr>
          </a:p>
        </p:txBody>
      </p:sp>
    </p:spTree>
    <p:extLst>
      <p:ext uri="{BB962C8B-B14F-4D97-AF65-F5344CB8AC3E}">
        <p14:creationId xmlns:p14="http://schemas.microsoft.com/office/powerpoint/2010/main" val="103848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9682"/>
                                        </p:tgtEl>
                                        <p:attrNameLst>
                                          <p:attrName>style.visibility</p:attrName>
                                        </p:attrNameLst>
                                      </p:cBhvr>
                                      <p:to>
                                        <p:strVal val="visible"/>
                                      </p:to>
                                    </p:set>
                                    <p:anim calcmode="lin" valueType="num">
                                      <p:cBhvr additive="base">
                                        <p:cTn id="7" dur="500" fill="hold"/>
                                        <p:tgtEl>
                                          <p:spTgt spid="199682"/>
                                        </p:tgtEl>
                                        <p:attrNameLst>
                                          <p:attrName>ppt_x</p:attrName>
                                        </p:attrNameLst>
                                      </p:cBhvr>
                                      <p:tavLst>
                                        <p:tav tm="0">
                                          <p:val>
                                            <p:strVal val="#ppt_x"/>
                                          </p:val>
                                        </p:tav>
                                        <p:tav tm="100000">
                                          <p:val>
                                            <p:strVal val="#ppt_x"/>
                                          </p:val>
                                        </p:tav>
                                      </p:tavLst>
                                    </p:anim>
                                    <p:anim calcmode="lin" valueType="num">
                                      <p:cBhvr additive="base">
                                        <p:cTn id="8" dur="500" fill="hold"/>
                                        <p:tgtEl>
                                          <p:spTgt spid="1996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9683">
                                            <p:txEl>
                                              <p:pRg st="0" end="0"/>
                                            </p:txEl>
                                          </p:spTgt>
                                        </p:tgtEl>
                                        <p:attrNameLst>
                                          <p:attrName>style.visibility</p:attrName>
                                        </p:attrNameLst>
                                      </p:cBhvr>
                                      <p:to>
                                        <p:strVal val="visible"/>
                                      </p:to>
                                    </p:set>
                                    <p:anim calcmode="lin" valueType="num">
                                      <p:cBhvr additive="base">
                                        <p:cTn id="11" dur="500" fill="hold"/>
                                        <p:tgtEl>
                                          <p:spTgt spid="19968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968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99683">
                                            <p:txEl>
                                              <p:pRg st="2" end="2"/>
                                            </p:txEl>
                                          </p:spTgt>
                                        </p:tgtEl>
                                        <p:attrNameLst>
                                          <p:attrName>style.visibility</p:attrName>
                                        </p:attrNameLst>
                                      </p:cBhvr>
                                      <p:to>
                                        <p:strVal val="visible"/>
                                      </p:to>
                                    </p:set>
                                    <p:anim calcmode="lin" valueType="num">
                                      <p:cBhvr additive="base">
                                        <p:cTn id="16" dur="500" fill="hold"/>
                                        <p:tgtEl>
                                          <p:spTgt spid="19968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99683">
                                            <p:txEl>
                                              <p:pRg st="2" end="2"/>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99683">
                                            <p:txEl>
                                              <p:pRg st="4" end="4"/>
                                            </p:txEl>
                                          </p:spTgt>
                                        </p:tgtEl>
                                        <p:attrNameLst>
                                          <p:attrName>style.visibility</p:attrName>
                                        </p:attrNameLst>
                                      </p:cBhvr>
                                      <p:to>
                                        <p:strVal val="visible"/>
                                      </p:to>
                                    </p:set>
                                    <p:anim calcmode="lin" valueType="num">
                                      <p:cBhvr additive="base">
                                        <p:cTn id="21" dur="500" fill="hold"/>
                                        <p:tgtEl>
                                          <p:spTgt spid="19968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9683">
                                            <p:txEl>
                                              <p:pRg st="4" end="4"/>
                                            </p:txEl>
                                          </p:spTgt>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199683">
                                            <p:txEl>
                                              <p:pRg st="6" end="6"/>
                                            </p:txEl>
                                          </p:spTgt>
                                        </p:tgtEl>
                                        <p:attrNameLst>
                                          <p:attrName>style.visibility</p:attrName>
                                        </p:attrNameLst>
                                      </p:cBhvr>
                                      <p:to>
                                        <p:strVal val="visible"/>
                                      </p:to>
                                    </p:set>
                                    <p:anim calcmode="lin" valueType="num">
                                      <p:cBhvr additive="base">
                                        <p:cTn id="26" dur="500" fill="hold"/>
                                        <p:tgtEl>
                                          <p:spTgt spid="199683">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9683">
                                            <p:txEl>
                                              <p:pRg st="6" end="6"/>
                                            </p:txEl>
                                          </p:spTgt>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99683">
                                            <p:txEl>
                                              <p:pRg st="8" end="8"/>
                                            </p:txEl>
                                          </p:spTgt>
                                        </p:tgtEl>
                                        <p:attrNameLst>
                                          <p:attrName>style.visibility</p:attrName>
                                        </p:attrNameLst>
                                      </p:cBhvr>
                                      <p:to>
                                        <p:strVal val="visible"/>
                                      </p:to>
                                    </p:set>
                                    <p:anim calcmode="lin" valueType="num">
                                      <p:cBhvr additive="base">
                                        <p:cTn id="31" dur="500" fill="hold"/>
                                        <p:tgtEl>
                                          <p:spTgt spid="19968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9683">
                                            <p:txEl>
                                              <p:pRg st="8" end="8"/>
                                            </p:txEl>
                                          </p:spTgt>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199683">
                                            <p:txEl>
                                              <p:pRg st="10" end="10"/>
                                            </p:txEl>
                                          </p:spTgt>
                                        </p:tgtEl>
                                        <p:attrNameLst>
                                          <p:attrName>style.visibility</p:attrName>
                                        </p:attrNameLst>
                                      </p:cBhvr>
                                      <p:to>
                                        <p:strVal val="visible"/>
                                      </p:to>
                                    </p:set>
                                    <p:anim calcmode="lin" valueType="num">
                                      <p:cBhvr additive="base">
                                        <p:cTn id="36" dur="500" fill="hold"/>
                                        <p:tgtEl>
                                          <p:spTgt spid="199683">
                                            <p:txEl>
                                              <p:pRg st="10" end="1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9968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2" grpId="0"/>
      <p:bldP spid="19968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1447</TotalTime>
  <Words>1733</Words>
  <Application>Microsoft Office PowerPoint</Application>
  <PresentationFormat>Presentación en pantalla (4:3)</PresentationFormat>
  <Paragraphs>149</Paragraphs>
  <Slides>24</Slides>
  <Notes>1</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24</vt:i4>
      </vt:variant>
    </vt:vector>
  </HeadingPairs>
  <TitlesOfParts>
    <vt:vector size="35" baseType="lpstr">
      <vt:lpstr>Arial</vt:lpstr>
      <vt:lpstr>Arial Narrow</vt:lpstr>
      <vt:lpstr>BankGothic Md BT</vt:lpstr>
      <vt:lpstr>Calibri</vt:lpstr>
      <vt:lpstr>Constantia</vt:lpstr>
      <vt:lpstr>Garamond</vt:lpstr>
      <vt:lpstr>Times New Roman</vt:lpstr>
      <vt:lpstr>Verdana</vt:lpstr>
      <vt:lpstr>Wingdings</vt:lpstr>
      <vt:lpstr>Wingdings 2</vt:lpstr>
      <vt:lpstr>Flujo</vt:lpstr>
      <vt:lpstr>Sistema Eléctrico de Potencia en Chile</vt:lpstr>
      <vt:lpstr>Introducción</vt:lpstr>
      <vt:lpstr>Presentación de PowerPoint</vt:lpstr>
      <vt:lpstr>Mercado Eléctrico</vt:lpstr>
      <vt:lpstr>Perspectiva global</vt:lpstr>
      <vt:lpstr>Presentación de PowerPoint</vt:lpstr>
      <vt:lpstr>Presentación de PowerPoint</vt:lpstr>
      <vt:lpstr>Presentación de PowerPoint</vt:lpstr>
      <vt:lpstr>Presentación de PowerPoint</vt:lpstr>
      <vt:lpstr>Mapa del Consumo Eléctrico</vt:lpstr>
      <vt:lpstr>Sistema Interconectado del Norte Grande  -  (SING)</vt:lpstr>
      <vt:lpstr>Presentación de PowerPoint</vt:lpstr>
      <vt:lpstr>Presentación de PowerPoint</vt:lpstr>
      <vt:lpstr>Presentación de PowerPoint</vt:lpstr>
      <vt:lpstr>Presentación de PowerPoint</vt:lpstr>
      <vt:lpstr>SISTEMA ELECTRICO DE AYSEN  - (SEA)</vt:lpstr>
      <vt:lpstr>SISTEMA ELECTRICO DE MAGALLANES  (SEM)</vt:lpstr>
      <vt:lpstr>Medio Ambiente y Energía</vt:lpstr>
      <vt:lpstr>Diagnostico para Chile</vt:lpstr>
      <vt:lpstr>Diagnostico para Chile</vt:lpstr>
      <vt:lpstr>Diagnostico para Chile</vt:lpstr>
      <vt:lpstr>Diagnostico para Chile</vt:lpstr>
      <vt:lpstr>Desafíos transversales a los sectores de energía</vt:lpstr>
      <vt:lpstr>CONCLUSION</vt:lpstr>
    </vt:vector>
  </TitlesOfParts>
  <Company>Román Ingeniería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TERMODINÁMICA I</dc:title>
  <dc:creator>Claudio Román O.</dc:creator>
  <cp:lastModifiedBy>ws_profes</cp:lastModifiedBy>
  <cp:revision>146</cp:revision>
  <dcterms:created xsi:type="dcterms:W3CDTF">2005-02-28T12:03:28Z</dcterms:created>
  <dcterms:modified xsi:type="dcterms:W3CDTF">2014-08-20T19:28:06Z</dcterms:modified>
</cp:coreProperties>
</file>